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302" r:id="rId4"/>
    <p:sldId id="275" r:id="rId5"/>
    <p:sldId id="276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660033"/>
    <a:srgbClr val="FF66FF"/>
    <a:srgbClr val="FFFF00"/>
    <a:srgbClr val="A50021"/>
    <a:srgbClr val="FF0066"/>
    <a:srgbClr val="3333FF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207" autoAdjust="0"/>
    <p:restoredTop sz="94660"/>
  </p:normalViewPr>
  <p:slideViewPr>
    <p:cSldViewPr snapToGrid="0">
      <p:cViewPr varScale="1">
        <p:scale>
          <a:sx n="54" d="100"/>
          <a:sy n="54" d="100"/>
        </p:scale>
        <p:origin x="-124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F8EA9-3DA8-454A-A271-C34FFD1A8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20BCB-AB78-40E3-838E-F67D390BA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A7C92-5ACF-485A-BBB9-AF99BE68E9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5FD9E-3D10-4646-B36E-92CA6E145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72B90-F265-4007-AA53-1446B9753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BAFEA-83EF-468A-AA11-BB82E91E3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3958E-540D-4FBD-BA25-272974FFF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0B04A-D46F-4680-8EF6-4D98B4033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FED0D-A846-405A-9C95-CA5B7FC4F1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D21857-4B66-47D8-B32B-253D547EC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BFE08-7017-4C7E-B5AA-B79CB4552E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narHorz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F7EB501-665A-4AD2-82DD-075745158B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7"/>
          <p:cNvSpPr>
            <a:spLocks noChangeArrowheads="1" noChangeShapeType="1" noTextEdit="1"/>
          </p:cNvSpPr>
          <p:nvPr/>
        </p:nvSpPr>
        <p:spPr bwMode="auto">
          <a:xfrm>
            <a:off x="279400" y="263525"/>
            <a:ext cx="4271963" cy="955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FF0066"/>
                  </a:solidFill>
                  <a:round/>
                  <a:headEnd/>
                  <a:tailEnd/>
                </a:ln>
                <a:noFill/>
                <a:latin typeface="Impact"/>
              </a:rPr>
              <a:t>TOPOLOGY</a:t>
            </a:r>
          </a:p>
        </p:txBody>
      </p:sp>
      <p:grpSp>
        <p:nvGrpSpPr>
          <p:cNvPr id="2051" name="Group 8"/>
          <p:cNvGrpSpPr>
            <a:grpSpLocks/>
          </p:cNvGrpSpPr>
          <p:nvPr/>
        </p:nvGrpSpPr>
        <p:grpSpPr bwMode="auto">
          <a:xfrm>
            <a:off x="442913" y="1770063"/>
            <a:ext cx="825500" cy="900112"/>
            <a:chOff x="292" y="355"/>
            <a:chExt cx="615" cy="702"/>
          </a:xfrm>
        </p:grpSpPr>
        <p:sp>
          <p:nvSpPr>
            <p:cNvPr id="2154" name="Rectangle 9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55" name="AutoShape 10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56" name="Oval 11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57" name="Oval 12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58" name="AutoShape 13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2" name="Group 14"/>
          <p:cNvGrpSpPr>
            <a:grpSpLocks/>
          </p:cNvGrpSpPr>
          <p:nvPr/>
        </p:nvGrpSpPr>
        <p:grpSpPr bwMode="auto">
          <a:xfrm>
            <a:off x="1914525" y="1758950"/>
            <a:ext cx="825500" cy="900113"/>
            <a:chOff x="292" y="355"/>
            <a:chExt cx="615" cy="702"/>
          </a:xfrm>
        </p:grpSpPr>
        <p:sp>
          <p:nvSpPr>
            <p:cNvPr id="2149" name="Rectangle 15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50" name="AutoShape 16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51" name="Oval 17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52" name="Oval 18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53" name="AutoShape 19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3" name="Group 20"/>
          <p:cNvGrpSpPr>
            <a:grpSpLocks/>
          </p:cNvGrpSpPr>
          <p:nvPr/>
        </p:nvGrpSpPr>
        <p:grpSpPr bwMode="auto">
          <a:xfrm>
            <a:off x="431800" y="4014788"/>
            <a:ext cx="825500" cy="900112"/>
            <a:chOff x="292" y="355"/>
            <a:chExt cx="615" cy="702"/>
          </a:xfrm>
        </p:grpSpPr>
        <p:sp>
          <p:nvSpPr>
            <p:cNvPr id="2144" name="Rectangle 21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45" name="AutoShape 22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46" name="Oval 23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47" name="Oval 24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48" name="AutoShape 25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54" name="Group 26"/>
          <p:cNvGrpSpPr>
            <a:grpSpLocks/>
          </p:cNvGrpSpPr>
          <p:nvPr/>
        </p:nvGrpSpPr>
        <p:grpSpPr bwMode="auto">
          <a:xfrm>
            <a:off x="1952625" y="4038600"/>
            <a:ext cx="825500" cy="900113"/>
            <a:chOff x="292" y="355"/>
            <a:chExt cx="615" cy="702"/>
          </a:xfrm>
        </p:grpSpPr>
        <p:sp>
          <p:nvSpPr>
            <p:cNvPr id="2139" name="Rectangle 27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40" name="AutoShape 28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41" name="Oval 29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42" name="Oval 30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43" name="AutoShape 31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5" name="Rectangle 32"/>
          <p:cNvSpPr>
            <a:spLocks noChangeArrowheads="1"/>
          </p:cNvSpPr>
          <p:nvPr/>
        </p:nvSpPr>
        <p:spPr bwMode="auto">
          <a:xfrm>
            <a:off x="1081088" y="3136900"/>
            <a:ext cx="939800" cy="4635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/>
              <a:t>HUB</a:t>
            </a:r>
          </a:p>
        </p:txBody>
      </p:sp>
      <p:sp>
        <p:nvSpPr>
          <p:cNvPr id="2056" name="Line 33"/>
          <p:cNvSpPr>
            <a:spLocks noChangeShapeType="1"/>
          </p:cNvSpPr>
          <p:nvPr/>
        </p:nvSpPr>
        <p:spPr bwMode="auto">
          <a:xfrm flipV="1">
            <a:off x="855663" y="3600450"/>
            <a:ext cx="439737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7" name="Line 34"/>
          <p:cNvSpPr>
            <a:spLocks noChangeShapeType="1"/>
          </p:cNvSpPr>
          <p:nvPr/>
        </p:nvSpPr>
        <p:spPr bwMode="auto">
          <a:xfrm>
            <a:off x="1682750" y="3600450"/>
            <a:ext cx="563563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8" name="Line 35"/>
          <p:cNvSpPr>
            <a:spLocks noChangeShapeType="1"/>
          </p:cNvSpPr>
          <p:nvPr/>
        </p:nvSpPr>
        <p:spPr bwMode="auto">
          <a:xfrm flipV="1">
            <a:off x="1608138" y="2660650"/>
            <a:ext cx="525462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9" name="Line 36"/>
          <p:cNvSpPr>
            <a:spLocks noChangeShapeType="1"/>
          </p:cNvSpPr>
          <p:nvPr/>
        </p:nvSpPr>
        <p:spPr bwMode="auto">
          <a:xfrm flipH="1" flipV="1">
            <a:off x="868363" y="2660650"/>
            <a:ext cx="47625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60" name="Group 37"/>
          <p:cNvGrpSpPr>
            <a:grpSpLocks/>
          </p:cNvGrpSpPr>
          <p:nvPr/>
        </p:nvGrpSpPr>
        <p:grpSpPr bwMode="auto">
          <a:xfrm>
            <a:off x="3125788" y="2754313"/>
            <a:ext cx="825500" cy="900112"/>
            <a:chOff x="292" y="355"/>
            <a:chExt cx="615" cy="702"/>
          </a:xfrm>
        </p:grpSpPr>
        <p:sp>
          <p:nvSpPr>
            <p:cNvPr id="2134" name="Rectangle 38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35" name="AutoShape 39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36" name="Oval 40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37" name="Oval 41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38" name="AutoShape 42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1" name="Line 43"/>
          <p:cNvSpPr>
            <a:spLocks noChangeShapeType="1"/>
          </p:cNvSpPr>
          <p:nvPr/>
        </p:nvSpPr>
        <p:spPr bwMode="auto">
          <a:xfrm flipV="1">
            <a:off x="2022475" y="3238500"/>
            <a:ext cx="1160463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62" name="Group 118"/>
          <p:cNvGrpSpPr>
            <a:grpSpLocks/>
          </p:cNvGrpSpPr>
          <p:nvPr/>
        </p:nvGrpSpPr>
        <p:grpSpPr bwMode="auto">
          <a:xfrm>
            <a:off x="5111750" y="168275"/>
            <a:ext cx="3754438" cy="3551238"/>
            <a:chOff x="3220" y="106"/>
            <a:chExt cx="2365" cy="2237"/>
          </a:xfrm>
        </p:grpSpPr>
        <p:sp>
          <p:nvSpPr>
            <p:cNvPr id="2103" name="Oval 45"/>
            <p:cNvSpPr>
              <a:spLocks noChangeArrowheads="1"/>
            </p:cNvSpPr>
            <p:nvPr/>
          </p:nvSpPr>
          <p:spPr bwMode="auto">
            <a:xfrm>
              <a:off x="3462" y="257"/>
              <a:ext cx="1895" cy="1895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grpSp>
          <p:nvGrpSpPr>
            <p:cNvPr id="2104" name="Group 46"/>
            <p:cNvGrpSpPr>
              <a:grpSpLocks/>
            </p:cNvGrpSpPr>
            <p:nvPr/>
          </p:nvGrpSpPr>
          <p:grpSpPr bwMode="auto">
            <a:xfrm>
              <a:off x="3378" y="290"/>
              <a:ext cx="520" cy="567"/>
              <a:chOff x="292" y="355"/>
              <a:chExt cx="615" cy="702"/>
            </a:xfrm>
          </p:grpSpPr>
          <p:sp>
            <p:nvSpPr>
              <p:cNvPr id="2129" name="Rectangle 47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30" name="AutoShape 48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31" name="Oval 49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32" name="Oval 50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33" name="AutoShape 51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05" name="Group 52"/>
            <p:cNvGrpSpPr>
              <a:grpSpLocks/>
            </p:cNvGrpSpPr>
            <p:nvPr/>
          </p:nvGrpSpPr>
          <p:grpSpPr bwMode="auto">
            <a:xfrm>
              <a:off x="3220" y="1309"/>
              <a:ext cx="520" cy="567"/>
              <a:chOff x="292" y="355"/>
              <a:chExt cx="615" cy="702"/>
            </a:xfrm>
          </p:grpSpPr>
          <p:sp>
            <p:nvSpPr>
              <p:cNvPr id="2124" name="Rectangle 53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25" name="AutoShape 54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26" name="Oval 55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27" name="Oval 56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28" name="AutoShape 57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06" name="Group 58"/>
            <p:cNvGrpSpPr>
              <a:grpSpLocks/>
            </p:cNvGrpSpPr>
            <p:nvPr/>
          </p:nvGrpSpPr>
          <p:grpSpPr bwMode="auto">
            <a:xfrm>
              <a:off x="4246" y="1776"/>
              <a:ext cx="520" cy="567"/>
              <a:chOff x="292" y="355"/>
              <a:chExt cx="615" cy="702"/>
            </a:xfrm>
          </p:grpSpPr>
          <p:sp>
            <p:nvSpPr>
              <p:cNvPr id="2119" name="Rectangle 59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20" name="AutoShape 60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21" name="Oval 61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22" name="Oval 62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23" name="AutoShape 63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07" name="Group 64"/>
            <p:cNvGrpSpPr>
              <a:grpSpLocks/>
            </p:cNvGrpSpPr>
            <p:nvPr/>
          </p:nvGrpSpPr>
          <p:grpSpPr bwMode="auto">
            <a:xfrm>
              <a:off x="5065" y="991"/>
              <a:ext cx="520" cy="567"/>
              <a:chOff x="292" y="355"/>
              <a:chExt cx="615" cy="702"/>
            </a:xfrm>
          </p:grpSpPr>
          <p:sp>
            <p:nvSpPr>
              <p:cNvPr id="2114" name="Rectangle 65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15" name="AutoShape 66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16" name="Oval 67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17" name="Oval 68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18" name="AutoShape 69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08" name="Group 70"/>
            <p:cNvGrpSpPr>
              <a:grpSpLocks/>
            </p:cNvGrpSpPr>
            <p:nvPr/>
          </p:nvGrpSpPr>
          <p:grpSpPr bwMode="auto">
            <a:xfrm>
              <a:off x="4589" y="106"/>
              <a:ext cx="520" cy="567"/>
              <a:chOff x="292" y="355"/>
              <a:chExt cx="615" cy="702"/>
            </a:xfrm>
          </p:grpSpPr>
          <p:sp>
            <p:nvSpPr>
              <p:cNvPr id="2109" name="Rectangle 71"/>
              <p:cNvSpPr>
                <a:spLocks noChangeArrowheads="1"/>
              </p:cNvSpPr>
              <p:nvPr/>
            </p:nvSpPr>
            <p:spPr bwMode="auto">
              <a:xfrm>
                <a:off x="355" y="355"/>
                <a:ext cx="482" cy="47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10" name="AutoShape 72"/>
              <p:cNvSpPr>
                <a:spLocks noChangeArrowheads="1"/>
              </p:cNvSpPr>
              <p:nvPr/>
            </p:nvSpPr>
            <p:spPr bwMode="auto">
              <a:xfrm>
                <a:off x="388" y="394"/>
                <a:ext cx="417" cy="347"/>
              </a:xfrm>
              <a:prstGeom prst="roundRect">
                <a:avLst>
                  <a:gd name="adj" fmla="val 907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11" name="Oval 73"/>
              <p:cNvSpPr>
                <a:spLocks noChangeArrowheads="1"/>
              </p:cNvSpPr>
              <p:nvPr/>
            </p:nvSpPr>
            <p:spPr bwMode="auto">
              <a:xfrm>
                <a:off x="671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12" name="Oval 74"/>
              <p:cNvSpPr>
                <a:spLocks noChangeArrowheads="1"/>
              </p:cNvSpPr>
              <p:nvPr/>
            </p:nvSpPr>
            <p:spPr bwMode="auto">
              <a:xfrm>
                <a:off x="743" y="75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/>
              </a:p>
            </p:txBody>
          </p:sp>
          <p:sp>
            <p:nvSpPr>
              <p:cNvPr id="2113" name="AutoShape 75"/>
              <p:cNvSpPr>
                <a:spLocks noChangeArrowheads="1"/>
              </p:cNvSpPr>
              <p:nvPr/>
            </p:nvSpPr>
            <p:spPr bwMode="auto">
              <a:xfrm rot="10800000">
                <a:off x="292" y="892"/>
                <a:ext cx="615" cy="16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2740 w 21600"/>
                  <a:gd name="T13" fmla="*/ 2749 h 21600"/>
                  <a:gd name="T14" fmla="*/ 18860 w 21600"/>
                  <a:gd name="T15" fmla="*/ 1885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1855" y="21600"/>
                    </a:lnTo>
                    <a:lnTo>
                      <a:pt x="19745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3" name="Line 76"/>
          <p:cNvSpPr>
            <a:spLocks noChangeShapeType="1"/>
          </p:cNvSpPr>
          <p:nvPr/>
        </p:nvSpPr>
        <p:spPr bwMode="auto">
          <a:xfrm>
            <a:off x="3670300" y="5403850"/>
            <a:ext cx="4703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4" name="Line 77"/>
          <p:cNvSpPr>
            <a:spLocks noChangeShapeType="1"/>
          </p:cNvSpPr>
          <p:nvPr/>
        </p:nvSpPr>
        <p:spPr bwMode="auto">
          <a:xfrm>
            <a:off x="4344988" y="541655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5" name="Line 81"/>
          <p:cNvSpPr>
            <a:spLocks noChangeShapeType="1"/>
          </p:cNvSpPr>
          <p:nvPr/>
        </p:nvSpPr>
        <p:spPr bwMode="auto">
          <a:xfrm>
            <a:off x="6008688" y="541020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6" name="Line 82"/>
          <p:cNvSpPr>
            <a:spLocks noChangeShapeType="1"/>
          </p:cNvSpPr>
          <p:nvPr/>
        </p:nvSpPr>
        <p:spPr bwMode="auto">
          <a:xfrm>
            <a:off x="7864475" y="542290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7" name="Line 83"/>
          <p:cNvSpPr>
            <a:spLocks noChangeShapeType="1"/>
          </p:cNvSpPr>
          <p:nvPr/>
        </p:nvSpPr>
        <p:spPr bwMode="auto">
          <a:xfrm>
            <a:off x="5183188" y="482600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" name="Line 84"/>
          <p:cNvSpPr>
            <a:spLocks noChangeShapeType="1"/>
          </p:cNvSpPr>
          <p:nvPr/>
        </p:nvSpPr>
        <p:spPr bwMode="auto">
          <a:xfrm>
            <a:off x="6923088" y="481330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69" name="Group 85"/>
          <p:cNvGrpSpPr>
            <a:grpSpLocks/>
          </p:cNvGrpSpPr>
          <p:nvPr/>
        </p:nvGrpSpPr>
        <p:grpSpPr bwMode="auto">
          <a:xfrm>
            <a:off x="3887788" y="5719763"/>
            <a:ext cx="825500" cy="900112"/>
            <a:chOff x="292" y="355"/>
            <a:chExt cx="615" cy="702"/>
          </a:xfrm>
        </p:grpSpPr>
        <p:sp>
          <p:nvSpPr>
            <p:cNvPr id="2098" name="Rectangle 86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99" name="AutoShape 87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00" name="Oval 88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01" name="Oval 89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102" name="AutoShape 90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70" name="Group 91"/>
          <p:cNvGrpSpPr>
            <a:grpSpLocks/>
          </p:cNvGrpSpPr>
          <p:nvPr/>
        </p:nvGrpSpPr>
        <p:grpSpPr bwMode="auto">
          <a:xfrm>
            <a:off x="4764088" y="4233863"/>
            <a:ext cx="825500" cy="900112"/>
            <a:chOff x="292" y="355"/>
            <a:chExt cx="615" cy="702"/>
          </a:xfrm>
        </p:grpSpPr>
        <p:sp>
          <p:nvSpPr>
            <p:cNvPr id="2093" name="Rectangle 92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94" name="AutoShape 93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95" name="Oval 94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96" name="Oval 95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97" name="AutoShape 96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71" name="Group 97"/>
          <p:cNvGrpSpPr>
            <a:grpSpLocks/>
          </p:cNvGrpSpPr>
          <p:nvPr/>
        </p:nvGrpSpPr>
        <p:grpSpPr bwMode="auto">
          <a:xfrm>
            <a:off x="5622925" y="5692775"/>
            <a:ext cx="825500" cy="900113"/>
            <a:chOff x="292" y="355"/>
            <a:chExt cx="615" cy="702"/>
          </a:xfrm>
        </p:grpSpPr>
        <p:sp>
          <p:nvSpPr>
            <p:cNvPr id="2088" name="Rectangle 98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89" name="AutoShape 99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90" name="Oval 100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91" name="Oval 101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92" name="AutoShape 102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72" name="Group 103"/>
          <p:cNvGrpSpPr>
            <a:grpSpLocks/>
          </p:cNvGrpSpPr>
          <p:nvPr/>
        </p:nvGrpSpPr>
        <p:grpSpPr bwMode="auto">
          <a:xfrm>
            <a:off x="6510338" y="4208463"/>
            <a:ext cx="825500" cy="900112"/>
            <a:chOff x="292" y="355"/>
            <a:chExt cx="615" cy="702"/>
          </a:xfrm>
        </p:grpSpPr>
        <p:sp>
          <p:nvSpPr>
            <p:cNvPr id="2083" name="Rectangle 104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84" name="AutoShape 105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85" name="Oval 106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86" name="Oval 107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87" name="AutoShape 108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73" name="Group 109"/>
          <p:cNvGrpSpPr>
            <a:grpSpLocks/>
          </p:cNvGrpSpPr>
          <p:nvPr/>
        </p:nvGrpSpPr>
        <p:grpSpPr bwMode="auto">
          <a:xfrm>
            <a:off x="7466013" y="5653088"/>
            <a:ext cx="825500" cy="900112"/>
            <a:chOff x="292" y="355"/>
            <a:chExt cx="615" cy="702"/>
          </a:xfrm>
        </p:grpSpPr>
        <p:sp>
          <p:nvSpPr>
            <p:cNvPr id="2078" name="Rectangle 110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79" name="AutoShape 111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80" name="Oval 112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81" name="Oval 113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2082" name="AutoShape 114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4" name="Rectangle 115"/>
          <p:cNvSpPr>
            <a:spLocks noChangeArrowheads="1"/>
          </p:cNvSpPr>
          <p:nvPr/>
        </p:nvSpPr>
        <p:spPr bwMode="auto">
          <a:xfrm>
            <a:off x="3578225" y="5327650"/>
            <a:ext cx="106363" cy="146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2075" name="Rectangle 116"/>
          <p:cNvSpPr>
            <a:spLocks noChangeArrowheads="1"/>
          </p:cNvSpPr>
          <p:nvPr/>
        </p:nvSpPr>
        <p:spPr bwMode="auto">
          <a:xfrm>
            <a:off x="8335963" y="5300663"/>
            <a:ext cx="88900" cy="1857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2076" name="Text Box 117"/>
          <p:cNvSpPr txBox="1">
            <a:spLocks noChangeArrowheads="1"/>
          </p:cNvSpPr>
          <p:nvPr/>
        </p:nvSpPr>
        <p:spPr bwMode="auto">
          <a:xfrm>
            <a:off x="2571750" y="5616575"/>
            <a:ext cx="1212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terminator</a:t>
            </a:r>
          </a:p>
        </p:txBody>
      </p:sp>
      <p:sp>
        <p:nvSpPr>
          <p:cNvPr id="2077" name="AutoShape 11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84175" y="5897563"/>
            <a:ext cx="768350" cy="663575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1"/>
          <p:cNvGrpSpPr>
            <a:grpSpLocks/>
          </p:cNvGrpSpPr>
          <p:nvPr/>
        </p:nvGrpSpPr>
        <p:grpSpPr bwMode="auto">
          <a:xfrm>
            <a:off x="676275" y="1789113"/>
            <a:ext cx="825500" cy="900112"/>
            <a:chOff x="292" y="355"/>
            <a:chExt cx="615" cy="702"/>
          </a:xfrm>
        </p:grpSpPr>
        <p:sp>
          <p:nvSpPr>
            <p:cNvPr id="3137" name="Rectangle 4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38" name="AutoShape 7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39" name="Oval 8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40" name="Oval 9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41" name="AutoShape 10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5" name="Group 12"/>
          <p:cNvGrpSpPr>
            <a:grpSpLocks/>
          </p:cNvGrpSpPr>
          <p:nvPr/>
        </p:nvGrpSpPr>
        <p:grpSpPr bwMode="auto">
          <a:xfrm>
            <a:off x="2147888" y="1778000"/>
            <a:ext cx="825500" cy="900113"/>
            <a:chOff x="292" y="355"/>
            <a:chExt cx="615" cy="702"/>
          </a:xfrm>
        </p:grpSpPr>
        <p:sp>
          <p:nvSpPr>
            <p:cNvPr id="3132" name="Rectangle 13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33" name="AutoShape 14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34" name="Oval 15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35" name="Oval 16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36" name="AutoShape 17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6" name="Group 18"/>
          <p:cNvGrpSpPr>
            <a:grpSpLocks/>
          </p:cNvGrpSpPr>
          <p:nvPr/>
        </p:nvGrpSpPr>
        <p:grpSpPr bwMode="auto">
          <a:xfrm>
            <a:off x="665163" y="4033838"/>
            <a:ext cx="825500" cy="900112"/>
            <a:chOff x="292" y="355"/>
            <a:chExt cx="615" cy="702"/>
          </a:xfrm>
        </p:grpSpPr>
        <p:sp>
          <p:nvSpPr>
            <p:cNvPr id="3127" name="Rectangle 19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28" name="AutoShape 20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29" name="Oval 21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30" name="Oval 22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31" name="AutoShape 23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7" name="Group 24"/>
          <p:cNvGrpSpPr>
            <a:grpSpLocks/>
          </p:cNvGrpSpPr>
          <p:nvPr/>
        </p:nvGrpSpPr>
        <p:grpSpPr bwMode="auto">
          <a:xfrm>
            <a:off x="2185988" y="4057650"/>
            <a:ext cx="825500" cy="900113"/>
            <a:chOff x="292" y="355"/>
            <a:chExt cx="615" cy="702"/>
          </a:xfrm>
        </p:grpSpPr>
        <p:sp>
          <p:nvSpPr>
            <p:cNvPr id="3122" name="Rectangle 25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23" name="AutoShape 26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24" name="Oval 27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25" name="Oval 28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26" name="AutoShape 29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8" name="Rectangle 30"/>
          <p:cNvSpPr>
            <a:spLocks noChangeArrowheads="1"/>
          </p:cNvSpPr>
          <p:nvPr/>
        </p:nvSpPr>
        <p:spPr bwMode="auto">
          <a:xfrm>
            <a:off x="1314450" y="3155950"/>
            <a:ext cx="939800" cy="4635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/>
              <a:t>HUB</a:t>
            </a:r>
          </a:p>
        </p:txBody>
      </p:sp>
      <p:sp>
        <p:nvSpPr>
          <p:cNvPr id="3079" name="Line 31"/>
          <p:cNvSpPr>
            <a:spLocks noChangeShapeType="1"/>
          </p:cNvSpPr>
          <p:nvPr/>
        </p:nvSpPr>
        <p:spPr bwMode="auto">
          <a:xfrm flipV="1">
            <a:off x="1089025" y="3619500"/>
            <a:ext cx="439738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Line 32"/>
          <p:cNvSpPr>
            <a:spLocks noChangeShapeType="1"/>
          </p:cNvSpPr>
          <p:nvPr/>
        </p:nvSpPr>
        <p:spPr bwMode="auto">
          <a:xfrm>
            <a:off x="1916113" y="3619500"/>
            <a:ext cx="563562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Line 33"/>
          <p:cNvSpPr>
            <a:spLocks noChangeShapeType="1"/>
          </p:cNvSpPr>
          <p:nvPr/>
        </p:nvSpPr>
        <p:spPr bwMode="auto">
          <a:xfrm flipV="1">
            <a:off x="1841500" y="2679700"/>
            <a:ext cx="525463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Line 34"/>
          <p:cNvSpPr>
            <a:spLocks noChangeShapeType="1"/>
          </p:cNvSpPr>
          <p:nvPr/>
        </p:nvSpPr>
        <p:spPr bwMode="auto">
          <a:xfrm flipH="1" flipV="1">
            <a:off x="1101725" y="2679700"/>
            <a:ext cx="47625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83" name="Group 35"/>
          <p:cNvGrpSpPr>
            <a:grpSpLocks/>
          </p:cNvGrpSpPr>
          <p:nvPr/>
        </p:nvGrpSpPr>
        <p:grpSpPr bwMode="auto">
          <a:xfrm>
            <a:off x="4364038" y="1790700"/>
            <a:ext cx="825500" cy="900113"/>
            <a:chOff x="292" y="355"/>
            <a:chExt cx="615" cy="702"/>
          </a:xfrm>
        </p:grpSpPr>
        <p:sp>
          <p:nvSpPr>
            <p:cNvPr id="3117" name="Rectangle 36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18" name="AutoShape 37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19" name="Oval 38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20" name="Oval 39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21" name="AutoShape 40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4" name="Group 41"/>
          <p:cNvGrpSpPr>
            <a:grpSpLocks/>
          </p:cNvGrpSpPr>
          <p:nvPr/>
        </p:nvGrpSpPr>
        <p:grpSpPr bwMode="auto">
          <a:xfrm>
            <a:off x="5835650" y="1779588"/>
            <a:ext cx="825500" cy="900112"/>
            <a:chOff x="292" y="355"/>
            <a:chExt cx="615" cy="702"/>
          </a:xfrm>
        </p:grpSpPr>
        <p:sp>
          <p:nvSpPr>
            <p:cNvPr id="3112" name="Rectangle 42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13" name="AutoShape 43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14" name="Oval 44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15" name="Oval 45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16" name="AutoShape 46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5" name="Group 47"/>
          <p:cNvGrpSpPr>
            <a:grpSpLocks/>
          </p:cNvGrpSpPr>
          <p:nvPr/>
        </p:nvGrpSpPr>
        <p:grpSpPr bwMode="auto">
          <a:xfrm>
            <a:off x="4352925" y="4035425"/>
            <a:ext cx="825500" cy="900113"/>
            <a:chOff x="292" y="355"/>
            <a:chExt cx="615" cy="702"/>
          </a:xfrm>
        </p:grpSpPr>
        <p:sp>
          <p:nvSpPr>
            <p:cNvPr id="3107" name="Rectangle 48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08" name="AutoShape 49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09" name="Oval 50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10" name="Oval 51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11" name="AutoShape 52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86" name="Group 53"/>
          <p:cNvGrpSpPr>
            <a:grpSpLocks/>
          </p:cNvGrpSpPr>
          <p:nvPr/>
        </p:nvGrpSpPr>
        <p:grpSpPr bwMode="auto">
          <a:xfrm>
            <a:off x="5873750" y="4059238"/>
            <a:ext cx="825500" cy="900112"/>
            <a:chOff x="292" y="355"/>
            <a:chExt cx="615" cy="702"/>
          </a:xfrm>
        </p:grpSpPr>
        <p:sp>
          <p:nvSpPr>
            <p:cNvPr id="3102" name="Rectangle 54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03" name="AutoShape 55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04" name="Oval 56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05" name="Oval 57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3106" name="AutoShape 58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7" name="Rectangle 59"/>
          <p:cNvSpPr>
            <a:spLocks noChangeArrowheads="1"/>
          </p:cNvSpPr>
          <p:nvPr/>
        </p:nvSpPr>
        <p:spPr bwMode="auto">
          <a:xfrm>
            <a:off x="5002213" y="3157538"/>
            <a:ext cx="939800" cy="4635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/>
              <a:t>HUB</a:t>
            </a:r>
          </a:p>
        </p:txBody>
      </p:sp>
      <p:sp>
        <p:nvSpPr>
          <p:cNvPr id="3088" name="Line 60"/>
          <p:cNvSpPr>
            <a:spLocks noChangeShapeType="1"/>
          </p:cNvSpPr>
          <p:nvPr/>
        </p:nvSpPr>
        <p:spPr bwMode="auto">
          <a:xfrm flipV="1">
            <a:off x="4776788" y="3621088"/>
            <a:ext cx="439737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9" name="Line 61"/>
          <p:cNvSpPr>
            <a:spLocks noChangeShapeType="1"/>
          </p:cNvSpPr>
          <p:nvPr/>
        </p:nvSpPr>
        <p:spPr bwMode="auto">
          <a:xfrm>
            <a:off x="5603875" y="3621088"/>
            <a:ext cx="563563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0" name="Line 62"/>
          <p:cNvSpPr>
            <a:spLocks noChangeShapeType="1"/>
          </p:cNvSpPr>
          <p:nvPr/>
        </p:nvSpPr>
        <p:spPr bwMode="auto">
          <a:xfrm flipV="1">
            <a:off x="5529263" y="2681288"/>
            <a:ext cx="525462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1" name="Line 63"/>
          <p:cNvSpPr>
            <a:spLocks noChangeShapeType="1"/>
          </p:cNvSpPr>
          <p:nvPr/>
        </p:nvSpPr>
        <p:spPr bwMode="auto">
          <a:xfrm flipH="1" flipV="1">
            <a:off x="4789488" y="2681288"/>
            <a:ext cx="47625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2" name="Rectangle 64"/>
          <p:cNvSpPr>
            <a:spLocks noChangeArrowheads="1"/>
          </p:cNvSpPr>
          <p:nvPr/>
        </p:nvSpPr>
        <p:spPr bwMode="auto">
          <a:xfrm>
            <a:off x="6905625" y="2505075"/>
            <a:ext cx="663575" cy="1590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3093" name="Freeform 65"/>
          <p:cNvSpPr>
            <a:spLocks/>
          </p:cNvSpPr>
          <p:nvPr/>
        </p:nvSpPr>
        <p:spPr bwMode="auto">
          <a:xfrm>
            <a:off x="6905625" y="2405063"/>
            <a:ext cx="750888" cy="1690687"/>
          </a:xfrm>
          <a:custGeom>
            <a:avLst/>
            <a:gdLst>
              <a:gd name="T0" fmla="*/ 0 w 473"/>
              <a:gd name="T1" fmla="*/ 2147483647 h 1065"/>
              <a:gd name="T2" fmla="*/ 2147483647 w 473"/>
              <a:gd name="T3" fmla="*/ 0 h 1065"/>
              <a:gd name="T4" fmla="*/ 2147483647 w 473"/>
              <a:gd name="T5" fmla="*/ 0 h 1065"/>
              <a:gd name="T6" fmla="*/ 2147483647 w 473"/>
              <a:gd name="T7" fmla="*/ 2147483647 h 1065"/>
              <a:gd name="T8" fmla="*/ 2147483647 w 473"/>
              <a:gd name="T9" fmla="*/ 2147483647 h 1065"/>
              <a:gd name="T10" fmla="*/ 2147483647 w 473"/>
              <a:gd name="T11" fmla="*/ 2147483647 h 1065"/>
              <a:gd name="T12" fmla="*/ 0 w 473"/>
              <a:gd name="T13" fmla="*/ 2147483647 h 1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3"/>
              <a:gd name="T22" fmla="*/ 0 h 1065"/>
              <a:gd name="T23" fmla="*/ 473 w 473"/>
              <a:gd name="T24" fmla="*/ 1065 h 10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3" h="1065">
                <a:moveTo>
                  <a:pt x="0" y="63"/>
                </a:moveTo>
                <a:lnTo>
                  <a:pt x="79" y="0"/>
                </a:lnTo>
                <a:lnTo>
                  <a:pt x="473" y="0"/>
                </a:lnTo>
                <a:lnTo>
                  <a:pt x="473" y="970"/>
                </a:lnTo>
                <a:lnTo>
                  <a:pt x="410" y="1065"/>
                </a:lnTo>
                <a:lnTo>
                  <a:pt x="410" y="55"/>
                </a:lnTo>
                <a:lnTo>
                  <a:pt x="0" y="63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66"/>
          <p:cNvSpPr>
            <a:spLocks noChangeShapeType="1"/>
          </p:cNvSpPr>
          <p:nvPr/>
        </p:nvSpPr>
        <p:spPr bwMode="auto">
          <a:xfrm flipH="1">
            <a:off x="5940425" y="3206750"/>
            <a:ext cx="965200" cy="18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WordArt 67"/>
          <p:cNvSpPr>
            <a:spLocks noChangeArrowheads="1" noChangeShapeType="1" noTextEdit="1"/>
          </p:cNvSpPr>
          <p:nvPr/>
        </p:nvSpPr>
        <p:spPr bwMode="auto">
          <a:xfrm>
            <a:off x="6799263" y="4267200"/>
            <a:ext cx="993775" cy="246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server</a:t>
            </a:r>
          </a:p>
        </p:txBody>
      </p:sp>
      <p:sp>
        <p:nvSpPr>
          <p:cNvPr id="3096" name="WordArt 68"/>
          <p:cNvSpPr>
            <a:spLocks noChangeArrowheads="1" noChangeShapeType="1" noTextEdit="1"/>
          </p:cNvSpPr>
          <p:nvPr/>
        </p:nvSpPr>
        <p:spPr bwMode="auto">
          <a:xfrm>
            <a:off x="793750" y="5334000"/>
            <a:ext cx="2133600" cy="422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peer to peer</a:t>
            </a:r>
          </a:p>
        </p:txBody>
      </p:sp>
      <p:sp>
        <p:nvSpPr>
          <p:cNvPr id="3097" name="WordArt 69"/>
          <p:cNvSpPr>
            <a:spLocks noChangeArrowheads="1" noChangeShapeType="1" noTextEdit="1"/>
          </p:cNvSpPr>
          <p:nvPr/>
        </p:nvSpPr>
        <p:spPr bwMode="auto">
          <a:xfrm>
            <a:off x="4394200" y="5216525"/>
            <a:ext cx="2108200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client - server</a:t>
            </a:r>
          </a:p>
        </p:txBody>
      </p:sp>
      <p:sp>
        <p:nvSpPr>
          <p:cNvPr id="3098" name="WordArt 70"/>
          <p:cNvSpPr>
            <a:spLocks noChangeArrowheads="1" noChangeShapeType="1" noTextEdit="1"/>
          </p:cNvSpPr>
          <p:nvPr/>
        </p:nvSpPr>
        <p:spPr bwMode="auto">
          <a:xfrm>
            <a:off x="388938" y="266700"/>
            <a:ext cx="4489450" cy="887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Impact"/>
              </a:rPr>
              <a:t>ARCHITECTURE</a:t>
            </a:r>
          </a:p>
        </p:txBody>
      </p:sp>
      <p:sp>
        <p:nvSpPr>
          <p:cNvPr id="3099" name="WordArt 72"/>
          <p:cNvSpPr>
            <a:spLocks noChangeArrowheads="1" noChangeShapeType="1" noTextEdit="1"/>
          </p:cNvSpPr>
          <p:nvPr/>
        </p:nvSpPr>
        <p:spPr bwMode="auto">
          <a:xfrm>
            <a:off x="5360988" y="1358900"/>
            <a:ext cx="1868487" cy="311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client request data</a:t>
            </a:r>
          </a:p>
        </p:txBody>
      </p:sp>
      <p:sp>
        <p:nvSpPr>
          <p:cNvPr id="3100" name="WordArt 73"/>
          <p:cNvSpPr>
            <a:spLocks noChangeArrowheads="1" noChangeShapeType="1" noTextEdit="1"/>
          </p:cNvSpPr>
          <p:nvPr/>
        </p:nvSpPr>
        <p:spPr bwMode="auto">
          <a:xfrm>
            <a:off x="6794500" y="4629150"/>
            <a:ext cx="1868488" cy="311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to supply data</a:t>
            </a:r>
          </a:p>
        </p:txBody>
      </p:sp>
      <p:sp>
        <p:nvSpPr>
          <p:cNvPr id="3101" name="AutoShape 7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18463" y="295275"/>
            <a:ext cx="768350" cy="663575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acer-veriton-gt7600-400x2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0075" y="217488"/>
            <a:ext cx="2909888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5" descr="acer-veriton-gt7600-400x2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6775" y="4737100"/>
            <a:ext cx="2909888" cy="174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acer-veriton-gt7600-400x2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3638" y="319088"/>
            <a:ext cx="2909887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7" descr="acer-veriton-gt7600-400x2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82850"/>
            <a:ext cx="2909888" cy="174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8" descr="acer-veriton-gt7600-400x2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5588" y="4662488"/>
            <a:ext cx="2909887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0" descr="switch"/>
          <p:cNvPicPr>
            <a:picLocks noChangeAspect="1" noChangeArrowheads="1"/>
          </p:cNvPicPr>
          <p:nvPr/>
        </p:nvPicPr>
        <p:blipFill>
          <a:blip r:embed="rId3"/>
          <a:srcRect l="2400" t="10475" r="5688" b="5634"/>
          <a:stretch>
            <a:fillRect/>
          </a:stretch>
        </p:blipFill>
        <p:spPr bwMode="auto">
          <a:xfrm>
            <a:off x="3425825" y="2755900"/>
            <a:ext cx="2303463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2" descr="dell_server1"/>
          <p:cNvPicPr>
            <a:picLocks noChangeAspect="1" noChangeArrowheads="1"/>
          </p:cNvPicPr>
          <p:nvPr/>
        </p:nvPicPr>
        <p:blipFill>
          <a:blip r:embed="rId4"/>
          <a:srcRect r="10060"/>
          <a:stretch>
            <a:fillRect/>
          </a:stretch>
        </p:blipFill>
        <p:spPr bwMode="auto">
          <a:xfrm>
            <a:off x="6513513" y="1892300"/>
            <a:ext cx="2597150" cy="288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Line 13"/>
          <p:cNvSpPr>
            <a:spLocks noChangeShapeType="1"/>
          </p:cNvSpPr>
          <p:nvPr/>
        </p:nvSpPr>
        <p:spPr bwMode="auto">
          <a:xfrm flipV="1">
            <a:off x="3265488" y="3946525"/>
            <a:ext cx="725487" cy="741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Line 14"/>
          <p:cNvSpPr>
            <a:spLocks noChangeShapeType="1"/>
          </p:cNvSpPr>
          <p:nvPr/>
        </p:nvSpPr>
        <p:spPr bwMode="auto">
          <a:xfrm>
            <a:off x="2090738" y="2828925"/>
            <a:ext cx="1406525" cy="450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Line 15"/>
          <p:cNvSpPr>
            <a:spLocks noChangeShapeType="1"/>
          </p:cNvSpPr>
          <p:nvPr/>
        </p:nvSpPr>
        <p:spPr bwMode="auto">
          <a:xfrm flipH="1" flipV="1">
            <a:off x="3324225" y="1841500"/>
            <a:ext cx="754063" cy="1131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Line 16"/>
          <p:cNvSpPr>
            <a:spLocks noChangeShapeType="1"/>
          </p:cNvSpPr>
          <p:nvPr/>
        </p:nvSpPr>
        <p:spPr bwMode="auto">
          <a:xfrm flipV="1">
            <a:off x="5341938" y="1857375"/>
            <a:ext cx="812800" cy="11033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Line 17"/>
          <p:cNvSpPr>
            <a:spLocks noChangeShapeType="1"/>
          </p:cNvSpPr>
          <p:nvPr/>
        </p:nvSpPr>
        <p:spPr bwMode="auto">
          <a:xfrm>
            <a:off x="4919663" y="3600450"/>
            <a:ext cx="914400" cy="1233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0" name="Line 18"/>
          <p:cNvSpPr>
            <a:spLocks noChangeShapeType="1"/>
          </p:cNvSpPr>
          <p:nvPr/>
        </p:nvSpPr>
        <p:spPr bwMode="auto">
          <a:xfrm flipV="1">
            <a:off x="5703888" y="3251200"/>
            <a:ext cx="1189037" cy="14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0"/>
          <p:cNvSpPr>
            <a:spLocks noChangeArrowheads="1"/>
          </p:cNvSpPr>
          <p:nvPr/>
        </p:nvSpPr>
        <p:spPr bwMode="auto">
          <a:xfrm>
            <a:off x="8105775" y="1247775"/>
            <a:ext cx="663575" cy="1590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5123" name="Freeform 61"/>
          <p:cNvSpPr>
            <a:spLocks/>
          </p:cNvSpPr>
          <p:nvPr/>
        </p:nvSpPr>
        <p:spPr bwMode="auto">
          <a:xfrm>
            <a:off x="8105775" y="1147763"/>
            <a:ext cx="750888" cy="1690687"/>
          </a:xfrm>
          <a:custGeom>
            <a:avLst/>
            <a:gdLst>
              <a:gd name="T0" fmla="*/ 0 w 473"/>
              <a:gd name="T1" fmla="*/ 2147483647 h 1065"/>
              <a:gd name="T2" fmla="*/ 2147483647 w 473"/>
              <a:gd name="T3" fmla="*/ 0 h 1065"/>
              <a:gd name="T4" fmla="*/ 2147483647 w 473"/>
              <a:gd name="T5" fmla="*/ 0 h 1065"/>
              <a:gd name="T6" fmla="*/ 2147483647 w 473"/>
              <a:gd name="T7" fmla="*/ 2147483647 h 1065"/>
              <a:gd name="T8" fmla="*/ 2147483647 w 473"/>
              <a:gd name="T9" fmla="*/ 2147483647 h 1065"/>
              <a:gd name="T10" fmla="*/ 2147483647 w 473"/>
              <a:gd name="T11" fmla="*/ 2147483647 h 1065"/>
              <a:gd name="T12" fmla="*/ 0 w 473"/>
              <a:gd name="T13" fmla="*/ 2147483647 h 1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3"/>
              <a:gd name="T22" fmla="*/ 0 h 1065"/>
              <a:gd name="T23" fmla="*/ 473 w 473"/>
              <a:gd name="T24" fmla="*/ 1065 h 10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3" h="1065">
                <a:moveTo>
                  <a:pt x="0" y="63"/>
                </a:moveTo>
                <a:lnTo>
                  <a:pt x="79" y="0"/>
                </a:lnTo>
                <a:lnTo>
                  <a:pt x="473" y="0"/>
                </a:lnTo>
                <a:lnTo>
                  <a:pt x="473" y="970"/>
                </a:lnTo>
                <a:lnTo>
                  <a:pt x="410" y="1065"/>
                </a:lnTo>
                <a:lnTo>
                  <a:pt x="410" y="55"/>
                </a:lnTo>
                <a:lnTo>
                  <a:pt x="0" y="63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62"/>
          <p:cNvSpPr>
            <a:spLocks noChangeShapeType="1"/>
          </p:cNvSpPr>
          <p:nvPr/>
        </p:nvSpPr>
        <p:spPr bwMode="auto">
          <a:xfrm flipH="1">
            <a:off x="7631113" y="2279650"/>
            <a:ext cx="461962" cy="319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WordArt 64"/>
          <p:cNvSpPr>
            <a:spLocks noChangeArrowheads="1" noChangeShapeType="1" noTextEdit="1"/>
          </p:cNvSpPr>
          <p:nvPr/>
        </p:nvSpPr>
        <p:spPr bwMode="auto">
          <a:xfrm>
            <a:off x="793750" y="5334000"/>
            <a:ext cx="2133600" cy="422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peer to peer</a:t>
            </a:r>
          </a:p>
        </p:txBody>
      </p:sp>
      <p:sp>
        <p:nvSpPr>
          <p:cNvPr id="5126" name="WordArt 65"/>
          <p:cNvSpPr>
            <a:spLocks noChangeArrowheads="1" noChangeShapeType="1" noTextEdit="1"/>
          </p:cNvSpPr>
          <p:nvPr/>
        </p:nvSpPr>
        <p:spPr bwMode="auto">
          <a:xfrm>
            <a:off x="5772150" y="5640388"/>
            <a:ext cx="2108200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client - server</a:t>
            </a:r>
          </a:p>
        </p:txBody>
      </p:sp>
      <p:sp>
        <p:nvSpPr>
          <p:cNvPr id="5127" name="WordArt 66"/>
          <p:cNvSpPr>
            <a:spLocks noChangeArrowheads="1" noChangeShapeType="1" noTextEdit="1"/>
          </p:cNvSpPr>
          <p:nvPr/>
        </p:nvSpPr>
        <p:spPr bwMode="auto">
          <a:xfrm>
            <a:off x="388938" y="266700"/>
            <a:ext cx="4489450" cy="887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Impact"/>
              </a:rPr>
              <a:t>ARCHITECTURE</a:t>
            </a:r>
          </a:p>
        </p:txBody>
      </p:sp>
      <p:sp>
        <p:nvSpPr>
          <p:cNvPr id="5128" name="Oval 69"/>
          <p:cNvSpPr>
            <a:spLocks noChangeArrowheads="1"/>
          </p:cNvSpPr>
          <p:nvPr/>
        </p:nvSpPr>
        <p:spPr bwMode="auto">
          <a:xfrm>
            <a:off x="646113" y="1720850"/>
            <a:ext cx="3008312" cy="30083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grpSp>
        <p:nvGrpSpPr>
          <p:cNvPr id="5129" name="Group 70"/>
          <p:cNvGrpSpPr>
            <a:grpSpLocks/>
          </p:cNvGrpSpPr>
          <p:nvPr/>
        </p:nvGrpSpPr>
        <p:grpSpPr bwMode="auto">
          <a:xfrm>
            <a:off x="512763" y="1773238"/>
            <a:ext cx="825500" cy="900112"/>
            <a:chOff x="292" y="355"/>
            <a:chExt cx="615" cy="702"/>
          </a:xfrm>
        </p:grpSpPr>
        <p:sp>
          <p:nvSpPr>
            <p:cNvPr id="5185" name="Rectangle 71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86" name="AutoShape 72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87" name="Oval 73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88" name="Oval 74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89" name="AutoShape 75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0" name="Group 76"/>
          <p:cNvGrpSpPr>
            <a:grpSpLocks/>
          </p:cNvGrpSpPr>
          <p:nvPr/>
        </p:nvGrpSpPr>
        <p:grpSpPr bwMode="auto">
          <a:xfrm>
            <a:off x="261938" y="3390900"/>
            <a:ext cx="825500" cy="900113"/>
            <a:chOff x="292" y="355"/>
            <a:chExt cx="615" cy="702"/>
          </a:xfrm>
        </p:grpSpPr>
        <p:sp>
          <p:nvSpPr>
            <p:cNvPr id="5180" name="Rectangle 77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81" name="AutoShape 78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82" name="Oval 79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83" name="Oval 80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84" name="AutoShape 81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1" name="Group 82"/>
          <p:cNvGrpSpPr>
            <a:grpSpLocks/>
          </p:cNvGrpSpPr>
          <p:nvPr/>
        </p:nvGrpSpPr>
        <p:grpSpPr bwMode="auto">
          <a:xfrm>
            <a:off x="1890713" y="4132263"/>
            <a:ext cx="825500" cy="900112"/>
            <a:chOff x="292" y="355"/>
            <a:chExt cx="615" cy="702"/>
          </a:xfrm>
        </p:grpSpPr>
        <p:sp>
          <p:nvSpPr>
            <p:cNvPr id="5175" name="Rectangle 83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76" name="AutoShape 84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77" name="Oval 85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78" name="Oval 86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79" name="AutoShape 87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2" name="Group 88"/>
          <p:cNvGrpSpPr>
            <a:grpSpLocks/>
          </p:cNvGrpSpPr>
          <p:nvPr/>
        </p:nvGrpSpPr>
        <p:grpSpPr bwMode="auto">
          <a:xfrm>
            <a:off x="3190875" y="2886075"/>
            <a:ext cx="825500" cy="900113"/>
            <a:chOff x="292" y="355"/>
            <a:chExt cx="615" cy="702"/>
          </a:xfrm>
        </p:grpSpPr>
        <p:sp>
          <p:nvSpPr>
            <p:cNvPr id="5170" name="Rectangle 89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71" name="AutoShape 90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72" name="Oval 91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73" name="Oval 92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74" name="AutoShape 93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3" name="Group 94"/>
          <p:cNvGrpSpPr>
            <a:grpSpLocks/>
          </p:cNvGrpSpPr>
          <p:nvPr/>
        </p:nvGrpSpPr>
        <p:grpSpPr bwMode="auto">
          <a:xfrm>
            <a:off x="2435225" y="1481138"/>
            <a:ext cx="825500" cy="900112"/>
            <a:chOff x="292" y="355"/>
            <a:chExt cx="615" cy="702"/>
          </a:xfrm>
        </p:grpSpPr>
        <p:sp>
          <p:nvSpPr>
            <p:cNvPr id="5165" name="Rectangle 95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66" name="AutoShape 96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67" name="Oval 97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68" name="Oval 98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69" name="AutoShape 99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4" name="Oval 100"/>
          <p:cNvSpPr>
            <a:spLocks noChangeArrowheads="1"/>
          </p:cNvSpPr>
          <p:nvPr/>
        </p:nvSpPr>
        <p:spPr bwMode="auto">
          <a:xfrm>
            <a:off x="5038725" y="2144713"/>
            <a:ext cx="3008313" cy="30083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grpSp>
        <p:nvGrpSpPr>
          <p:cNvPr id="5135" name="Group 101"/>
          <p:cNvGrpSpPr>
            <a:grpSpLocks/>
          </p:cNvGrpSpPr>
          <p:nvPr/>
        </p:nvGrpSpPr>
        <p:grpSpPr bwMode="auto">
          <a:xfrm>
            <a:off x="4905375" y="2197100"/>
            <a:ext cx="825500" cy="900113"/>
            <a:chOff x="292" y="355"/>
            <a:chExt cx="615" cy="702"/>
          </a:xfrm>
        </p:grpSpPr>
        <p:sp>
          <p:nvSpPr>
            <p:cNvPr id="5160" name="Rectangle 102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61" name="AutoShape 103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62" name="Oval 104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63" name="Oval 105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64" name="AutoShape 106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6" name="Group 107"/>
          <p:cNvGrpSpPr>
            <a:grpSpLocks/>
          </p:cNvGrpSpPr>
          <p:nvPr/>
        </p:nvGrpSpPr>
        <p:grpSpPr bwMode="auto">
          <a:xfrm>
            <a:off x="4654550" y="3814763"/>
            <a:ext cx="825500" cy="900112"/>
            <a:chOff x="292" y="355"/>
            <a:chExt cx="615" cy="702"/>
          </a:xfrm>
        </p:grpSpPr>
        <p:sp>
          <p:nvSpPr>
            <p:cNvPr id="5155" name="Rectangle 108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56" name="AutoShape 109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57" name="Oval 110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58" name="Oval 111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59" name="AutoShape 112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7" name="Group 113"/>
          <p:cNvGrpSpPr>
            <a:grpSpLocks/>
          </p:cNvGrpSpPr>
          <p:nvPr/>
        </p:nvGrpSpPr>
        <p:grpSpPr bwMode="auto">
          <a:xfrm>
            <a:off x="6283325" y="4556125"/>
            <a:ext cx="825500" cy="900113"/>
            <a:chOff x="292" y="355"/>
            <a:chExt cx="615" cy="702"/>
          </a:xfrm>
        </p:grpSpPr>
        <p:sp>
          <p:nvSpPr>
            <p:cNvPr id="5150" name="Rectangle 114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51" name="AutoShape 115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52" name="Oval 116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53" name="Oval 117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54" name="AutoShape 118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8" name="Group 119"/>
          <p:cNvGrpSpPr>
            <a:grpSpLocks/>
          </p:cNvGrpSpPr>
          <p:nvPr/>
        </p:nvGrpSpPr>
        <p:grpSpPr bwMode="auto">
          <a:xfrm>
            <a:off x="7583488" y="3309938"/>
            <a:ext cx="825500" cy="900112"/>
            <a:chOff x="292" y="355"/>
            <a:chExt cx="615" cy="702"/>
          </a:xfrm>
        </p:grpSpPr>
        <p:sp>
          <p:nvSpPr>
            <p:cNvPr id="5145" name="Rectangle 120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46" name="AutoShape 121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47" name="Oval 122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48" name="Oval 123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49" name="AutoShape 124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9" name="Group 125"/>
          <p:cNvGrpSpPr>
            <a:grpSpLocks/>
          </p:cNvGrpSpPr>
          <p:nvPr/>
        </p:nvGrpSpPr>
        <p:grpSpPr bwMode="auto">
          <a:xfrm>
            <a:off x="6496050" y="1665288"/>
            <a:ext cx="825500" cy="900112"/>
            <a:chOff x="292" y="355"/>
            <a:chExt cx="615" cy="702"/>
          </a:xfrm>
        </p:grpSpPr>
        <p:sp>
          <p:nvSpPr>
            <p:cNvPr id="5140" name="Rectangle 126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41" name="AutoShape 127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42" name="Oval 128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43" name="Oval 129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5144" name="AutoShape 130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985000" y="3127375"/>
            <a:ext cx="663575" cy="15906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auto">
          <a:xfrm>
            <a:off x="6997700" y="3041650"/>
            <a:ext cx="750888" cy="1690688"/>
          </a:xfrm>
          <a:custGeom>
            <a:avLst/>
            <a:gdLst>
              <a:gd name="T0" fmla="*/ 0 w 473"/>
              <a:gd name="T1" fmla="*/ 2147483647 h 1065"/>
              <a:gd name="T2" fmla="*/ 2147483647 w 473"/>
              <a:gd name="T3" fmla="*/ 0 h 1065"/>
              <a:gd name="T4" fmla="*/ 2147483647 w 473"/>
              <a:gd name="T5" fmla="*/ 0 h 1065"/>
              <a:gd name="T6" fmla="*/ 2147483647 w 473"/>
              <a:gd name="T7" fmla="*/ 2147483647 h 1065"/>
              <a:gd name="T8" fmla="*/ 2147483647 w 473"/>
              <a:gd name="T9" fmla="*/ 2147483647 h 1065"/>
              <a:gd name="T10" fmla="*/ 2147483647 w 473"/>
              <a:gd name="T11" fmla="*/ 2147483647 h 1065"/>
              <a:gd name="T12" fmla="*/ 0 w 473"/>
              <a:gd name="T13" fmla="*/ 2147483647 h 1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3"/>
              <a:gd name="T22" fmla="*/ 0 h 1065"/>
              <a:gd name="T23" fmla="*/ 473 w 473"/>
              <a:gd name="T24" fmla="*/ 1065 h 10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3" h="1065">
                <a:moveTo>
                  <a:pt x="0" y="63"/>
                </a:moveTo>
                <a:lnTo>
                  <a:pt x="79" y="0"/>
                </a:lnTo>
                <a:lnTo>
                  <a:pt x="473" y="0"/>
                </a:lnTo>
                <a:lnTo>
                  <a:pt x="473" y="970"/>
                </a:lnTo>
                <a:lnTo>
                  <a:pt x="410" y="1065"/>
                </a:lnTo>
                <a:lnTo>
                  <a:pt x="410" y="55"/>
                </a:lnTo>
                <a:lnTo>
                  <a:pt x="0" y="63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4702175" y="1477963"/>
            <a:ext cx="2133600" cy="422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peer to peer</a:t>
            </a:r>
          </a:p>
        </p:txBody>
      </p:sp>
      <p:sp>
        <p:nvSpPr>
          <p:cNvPr id="6149" name="WordArt 6"/>
          <p:cNvSpPr>
            <a:spLocks noChangeArrowheads="1" noChangeShapeType="1" noTextEdit="1"/>
          </p:cNvSpPr>
          <p:nvPr/>
        </p:nvSpPr>
        <p:spPr bwMode="auto">
          <a:xfrm>
            <a:off x="590550" y="5826125"/>
            <a:ext cx="2108200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Verdana"/>
                <a:ea typeface="Verdana"/>
                <a:cs typeface="Verdana"/>
              </a:rPr>
              <a:t>client - server</a:t>
            </a:r>
          </a:p>
        </p:txBody>
      </p:sp>
      <p:sp>
        <p:nvSpPr>
          <p:cNvPr id="6150" name="WordArt 7"/>
          <p:cNvSpPr>
            <a:spLocks noChangeArrowheads="1" noChangeShapeType="1" noTextEdit="1"/>
          </p:cNvSpPr>
          <p:nvPr/>
        </p:nvSpPr>
        <p:spPr bwMode="auto">
          <a:xfrm>
            <a:off x="388938" y="266700"/>
            <a:ext cx="4489450" cy="8874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66CC"/>
                </a:solidFill>
                <a:latin typeface="Impact"/>
              </a:rPr>
              <a:t>ARCHITECTURE</a:t>
            </a:r>
          </a:p>
        </p:txBody>
      </p:sp>
      <p:sp>
        <p:nvSpPr>
          <p:cNvPr id="6151" name="Line 8"/>
          <p:cNvSpPr>
            <a:spLocks noChangeShapeType="1"/>
          </p:cNvSpPr>
          <p:nvPr/>
        </p:nvSpPr>
        <p:spPr bwMode="auto">
          <a:xfrm>
            <a:off x="396875" y="2660650"/>
            <a:ext cx="4703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9"/>
          <p:cNvSpPr>
            <a:spLocks noChangeShapeType="1"/>
          </p:cNvSpPr>
          <p:nvPr/>
        </p:nvSpPr>
        <p:spPr bwMode="auto">
          <a:xfrm>
            <a:off x="1071563" y="267335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>
            <a:off x="2735263" y="266700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1"/>
          <p:cNvSpPr>
            <a:spLocks noChangeShapeType="1"/>
          </p:cNvSpPr>
          <p:nvPr/>
        </p:nvSpPr>
        <p:spPr bwMode="auto">
          <a:xfrm>
            <a:off x="4591050" y="267970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12"/>
          <p:cNvSpPr>
            <a:spLocks noChangeShapeType="1"/>
          </p:cNvSpPr>
          <p:nvPr/>
        </p:nvSpPr>
        <p:spPr bwMode="auto">
          <a:xfrm>
            <a:off x="1909763" y="208280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3"/>
          <p:cNvSpPr>
            <a:spLocks noChangeShapeType="1"/>
          </p:cNvSpPr>
          <p:nvPr/>
        </p:nvSpPr>
        <p:spPr bwMode="auto">
          <a:xfrm>
            <a:off x="3649663" y="2070100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57" name="Group 14"/>
          <p:cNvGrpSpPr>
            <a:grpSpLocks/>
          </p:cNvGrpSpPr>
          <p:nvPr/>
        </p:nvGrpSpPr>
        <p:grpSpPr bwMode="auto">
          <a:xfrm>
            <a:off x="614363" y="2976563"/>
            <a:ext cx="825500" cy="900112"/>
            <a:chOff x="292" y="355"/>
            <a:chExt cx="615" cy="702"/>
          </a:xfrm>
        </p:grpSpPr>
        <p:sp>
          <p:nvSpPr>
            <p:cNvPr id="6220" name="Rectangle 15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21" name="AutoShape 16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22" name="Oval 17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23" name="Oval 18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24" name="AutoShape 19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8" name="Group 20"/>
          <p:cNvGrpSpPr>
            <a:grpSpLocks/>
          </p:cNvGrpSpPr>
          <p:nvPr/>
        </p:nvGrpSpPr>
        <p:grpSpPr bwMode="auto">
          <a:xfrm>
            <a:off x="1490663" y="1490663"/>
            <a:ext cx="825500" cy="900112"/>
            <a:chOff x="292" y="355"/>
            <a:chExt cx="615" cy="702"/>
          </a:xfrm>
        </p:grpSpPr>
        <p:sp>
          <p:nvSpPr>
            <p:cNvPr id="6215" name="Rectangle 21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16" name="AutoShape 22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17" name="Oval 23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18" name="Oval 24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19" name="AutoShape 25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9" name="Group 26"/>
          <p:cNvGrpSpPr>
            <a:grpSpLocks/>
          </p:cNvGrpSpPr>
          <p:nvPr/>
        </p:nvGrpSpPr>
        <p:grpSpPr bwMode="auto">
          <a:xfrm>
            <a:off x="2349500" y="2949575"/>
            <a:ext cx="825500" cy="900113"/>
            <a:chOff x="292" y="355"/>
            <a:chExt cx="615" cy="702"/>
          </a:xfrm>
        </p:grpSpPr>
        <p:sp>
          <p:nvSpPr>
            <p:cNvPr id="6210" name="Rectangle 27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11" name="AutoShape 28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12" name="Oval 29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13" name="Oval 30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14" name="AutoShape 31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60" name="Group 32"/>
          <p:cNvGrpSpPr>
            <a:grpSpLocks/>
          </p:cNvGrpSpPr>
          <p:nvPr/>
        </p:nvGrpSpPr>
        <p:grpSpPr bwMode="auto">
          <a:xfrm>
            <a:off x="3236913" y="1465263"/>
            <a:ext cx="825500" cy="900112"/>
            <a:chOff x="292" y="355"/>
            <a:chExt cx="615" cy="702"/>
          </a:xfrm>
        </p:grpSpPr>
        <p:sp>
          <p:nvSpPr>
            <p:cNvPr id="6205" name="Rectangle 33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06" name="AutoShape 34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07" name="Oval 35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08" name="Oval 36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09" name="AutoShape 37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61" name="Group 38"/>
          <p:cNvGrpSpPr>
            <a:grpSpLocks/>
          </p:cNvGrpSpPr>
          <p:nvPr/>
        </p:nvGrpSpPr>
        <p:grpSpPr bwMode="auto">
          <a:xfrm>
            <a:off x="4192588" y="2909888"/>
            <a:ext cx="825500" cy="900112"/>
            <a:chOff x="292" y="355"/>
            <a:chExt cx="615" cy="702"/>
          </a:xfrm>
        </p:grpSpPr>
        <p:sp>
          <p:nvSpPr>
            <p:cNvPr id="6200" name="Rectangle 39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01" name="AutoShape 40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02" name="Oval 41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03" name="Oval 42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204" name="AutoShape 43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2" name="Line 44"/>
          <p:cNvSpPr>
            <a:spLocks noChangeShapeType="1"/>
          </p:cNvSpPr>
          <p:nvPr/>
        </p:nvSpPr>
        <p:spPr bwMode="auto">
          <a:xfrm>
            <a:off x="2722563" y="5303838"/>
            <a:ext cx="6002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3" name="Line 45"/>
          <p:cNvSpPr>
            <a:spLocks noChangeShapeType="1"/>
          </p:cNvSpPr>
          <p:nvPr/>
        </p:nvSpPr>
        <p:spPr bwMode="auto">
          <a:xfrm>
            <a:off x="4695825" y="5316538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4" name="Line 46"/>
          <p:cNvSpPr>
            <a:spLocks noChangeShapeType="1"/>
          </p:cNvSpPr>
          <p:nvPr/>
        </p:nvSpPr>
        <p:spPr bwMode="auto">
          <a:xfrm>
            <a:off x="6359525" y="5310188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5" name="Line 47"/>
          <p:cNvSpPr>
            <a:spLocks noChangeShapeType="1"/>
          </p:cNvSpPr>
          <p:nvPr/>
        </p:nvSpPr>
        <p:spPr bwMode="auto">
          <a:xfrm>
            <a:off x="8215313" y="5322888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48"/>
          <p:cNvSpPr>
            <a:spLocks noChangeShapeType="1"/>
          </p:cNvSpPr>
          <p:nvPr/>
        </p:nvSpPr>
        <p:spPr bwMode="auto">
          <a:xfrm>
            <a:off x="5534025" y="4725988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Line 49"/>
          <p:cNvSpPr>
            <a:spLocks noChangeShapeType="1"/>
          </p:cNvSpPr>
          <p:nvPr/>
        </p:nvSpPr>
        <p:spPr bwMode="auto">
          <a:xfrm>
            <a:off x="7273925" y="4713288"/>
            <a:ext cx="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68" name="Group 50"/>
          <p:cNvGrpSpPr>
            <a:grpSpLocks/>
          </p:cNvGrpSpPr>
          <p:nvPr/>
        </p:nvGrpSpPr>
        <p:grpSpPr bwMode="auto">
          <a:xfrm>
            <a:off x="4238625" y="5619750"/>
            <a:ext cx="825500" cy="900113"/>
            <a:chOff x="292" y="355"/>
            <a:chExt cx="615" cy="702"/>
          </a:xfrm>
        </p:grpSpPr>
        <p:sp>
          <p:nvSpPr>
            <p:cNvPr id="6195" name="Rectangle 51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96" name="AutoShape 52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97" name="Oval 53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98" name="Oval 54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99" name="AutoShape 55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69" name="Group 56"/>
          <p:cNvGrpSpPr>
            <a:grpSpLocks/>
          </p:cNvGrpSpPr>
          <p:nvPr/>
        </p:nvGrpSpPr>
        <p:grpSpPr bwMode="auto">
          <a:xfrm>
            <a:off x="5114925" y="4133850"/>
            <a:ext cx="825500" cy="900113"/>
            <a:chOff x="292" y="355"/>
            <a:chExt cx="615" cy="702"/>
          </a:xfrm>
        </p:grpSpPr>
        <p:sp>
          <p:nvSpPr>
            <p:cNvPr id="6190" name="Rectangle 57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91" name="AutoShape 58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92" name="Oval 59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93" name="Oval 60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94" name="AutoShape 61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70" name="Group 62"/>
          <p:cNvGrpSpPr>
            <a:grpSpLocks/>
          </p:cNvGrpSpPr>
          <p:nvPr/>
        </p:nvGrpSpPr>
        <p:grpSpPr bwMode="auto">
          <a:xfrm>
            <a:off x="5973763" y="5592763"/>
            <a:ext cx="825500" cy="900112"/>
            <a:chOff x="292" y="355"/>
            <a:chExt cx="615" cy="702"/>
          </a:xfrm>
        </p:grpSpPr>
        <p:sp>
          <p:nvSpPr>
            <p:cNvPr id="6185" name="Rectangle 63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86" name="AutoShape 64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87" name="Oval 65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88" name="Oval 66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89" name="AutoShape 67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71" name="Group 74"/>
          <p:cNvGrpSpPr>
            <a:grpSpLocks/>
          </p:cNvGrpSpPr>
          <p:nvPr/>
        </p:nvGrpSpPr>
        <p:grpSpPr bwMode="auto">
          <a:xfrm>
            <a:off x="7816850" y="5553075"/>
            <a:ext cx="825500" cy="900113"/>
            <a:chOff x="292" y="355"/>
            <a:chExt cx="615" cy="702"/>
          </a:xfrm>
        </p:grpSpPr>
        <p:sp>
          <p:nvSpPr>
            <p:cNvPr id="6180" name="Rectangle 75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81" name="AutoShape 76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82" name="Oval 77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83" name="Oval 78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84" name="AutoShape 79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72" name="Line 80"/>
          <p:cNvSpPr>
            <a:spLocks noChangeShapeType="1"/>
          </p:cNvSpPr>
          <p:nvPr/>
        </p:nvSpPr>
        <p:spPr bwMode="auto">
          <a:xfrm flipV="1">
            <a:off x="3709988" y="4770438"/>
            <a:ext cx="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73" name="Group 68"/>
          <p:cNvGrpSpPr>
            <a:grpSpLocks/>
          </p:cNvGrpSpPr>
          <p:nvPr/>
        </p:nvGrpSpPr>
        <p:grpSpPr bwMode="auto">
          <a:xfrm>
            <a:off x="3308350" y="4175125"/>
            <a:ext cx="825500" cy="900113"/>
            <a:chOff x="292" y="355"/>
            <a:chExt cx="615" cy="702"/>
          </a:xfrm>
        </p:grpSpPr>
        <p:sp>
          <p:nvSpPr>
            <p:cNvPr id="6175" name="Rectangle 69"/>
            <p:cNvSpPr>
              <a:spLocks noChangeArrowheads="1"/>
            </p:cNvSpPr>
            <p:nvPr/>
          </p:nvSpPr>
          <p:spPr bwMode="auto">
            <a:xfrm>
              <a:off x="355" y="355"/>
              <a:ext cx="482" cy="4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76" name="AutoShape 70"/>
            <p:cNvSpPr>
              <a:spLocks noChangeArrowheads="1"/>
            </p:cNvSpPr>
            <p:nvPr/>
          </p:nvSpPr>
          <p:spPr bwMode="auto">
            <a:xfrm>
              <a:off x="388" y="394"/>
              <a:ext cx="417" cy="347"/>
            </a:xfrm>
            <a:prstGeom prst="roundRect">
              <a:avLst>
                <a:gd name="adj" fmla="val 9074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77" name="Oval 71"/>
            <p:cNvSpPr>
              <a:spLocks noChangeArrowheads="1"/>
            </p:cNvSpPr>
            <p:nvPr/>
          </p:nvSpPr>
          <p:spPr bwMode="auto">
            <a:xfrm>
              <a:off x="671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78" name="Oval 72"/>
            <p:cNvSpPr>
              <a:spLocks noChangeArrowheads="1"/>
            </p:cNvSpPr>
            <p:nvPr/>
          </p:nvSpPr>
          <p:spPr bwMode="auto">
            <a:xfrm>
              <a:off x="743" y="757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/>
            </a:p>
          </p:txBody>
        </p:sp>
        <p:sp>
          <p:nvSpPr>
            <p:cNvPr id="6179" name="AutoShape 73"/>
            <p:cNvSpPr>
              <a:spLocks noChangeArrowheads="1"/>
            </p:cNvSpPr>
            <p:nvPr/>
          </p:nvSpPr>
          <p:spPr bwMode="auto">
            <a:xfrm rot="10800000">
              <a:off x="292" y="892"/>
              <a:ext cx="615" cy="16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740 w 21600"/>
                <a:gd name="T13" fmla="*/ 2749 h 21600"/>
                <a:gd name="T14" fmla="*/ 18860 w 21600"/>
                <a:gd name="T15" fmla="*/ 1885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855" y="21600"/>
                  </a:lnTo>
                  <a:lnTo>
                    <a:pt x="1974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74" name="AutoShape 8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18463" y="295275"/>
            <a:ext cx="768350" cy="663575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33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Masudur</cp:lastModifiedBy>
  <cp:revision>86</cp:revision>
  <dcterms:created xsi:type="dcterms:W3CDTF">2007-09-15T14:01:07Z</dcterms:created>
  <dcterms:modified xsi:type="dcterms:W3CDTF">2016-11-16T06:18:24Z</dcterms:modified>
</cp:coreProperties>
</file>