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94" r:id="rId3"/>
    <p:sldId id="311" r:id="rId4"/>
    <p:sldId id="312" r:id="rId5"/>
    <p:sldId id="309" r:id="rId6"/>
    <p:sldId id="308" r:id="rId7"/>
    <p:sldId id="277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FF"/>
    <a:srgbClr val="660033"/>
    <a:srgbClr val="FF66FF"/>
    <a:srgbClr val="FFFF00"/>
    <a:srgbClr val="A50021"/>
    <a:srgbClr val="FF0066"/>
    <a:srgbClr val="3333FF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207" autoAdjust="0"/>
    <p:restoredTop sz="94660"/>
  </p:normalViewPr>
  <p:slideViewPr>
    <p:cSldViewPr snapToGrid="0">
      <p:cViewPr varScale="1">
        <p:scale>
          <a:sx n="54" d="100"/>
          <a:sy n="54" d="100"/>
        </p:scale>
        <p:origin x="-124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CBAE7-4164-43C0-935E-6B02EB347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E7D6F-85F3-48AB-A30A-B7DA8256A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9656D-A4B4-49C7-B770-EFE73B29C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C9DBB-73DD-47A8-B920-1DD9784DA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16DFD-7B96-4F85-9906-EB4D52CC8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8C549-C95B-482B-9E33-B831F631E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0708B-5D80-4088-A718-F4F84542C4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43441-A4A3-41E8-BC2A-339432E19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934FE-07D9-49C1-9D1A-97DD094D6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C0DFB-4376-4487-9F84-EF6AFBDA9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ABDDC-B946-4BA5-9E53-05018562E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narHorz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D482159-04A2-4A36-B386-6F6EC3541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7" descr="acess poi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30975" y="2800350"/>
            <a:ext cx="203358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2" descr="switch"/>
          <p:cNvPicPr>
            <a:picLocks noChangeAspect="1" noChangeArrowheads="1"/>
          </p:cNvPicPr>
          <p:nvPr/>
        </p:nvPicPr>
        <p:blipFill>
          <a:blip r:embed="rId3"/>
          <a:srcRect t="12381" b="7767"/>
          <a:stretch>
            <a:fillRect/>
          </a:stretch>
        </p:blipFill>
        <p:spPr bwMode="auto">
          <a:xfrm>
            <a:off x="3316288" y="2665413"/>
            <a:ext cx="2486025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7" descr="DESKTO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35638" y="301625"/>
            <a:ext cx="2657475" cy="206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>
            <a:off x="211138" y="171450"/>
            <a:ext cx="5273675" cy="1228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CC00CC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C00CC"/>
                    </a:gs>
                    <a:gs pos="100000">
                      <a:srgbClr val="FF66FF"/>
                    </a:gs>
                  </a:gsLst>
                  <a:lin ang="5400000" scaled="1"/>
                </a:gradFill>
                <a:latin typeface="Impact"/>
              </a:rPr>
              <a:t>NETWORK</a:t>
            </a:r>
          </a:p>
        </p:txBody>
      </p:sp>
      <p:pic>
        <p:nvPicPr>
          <p:cNvPr id="2054" name="Picture 5" descr="DESKTO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625" y="1604963"/>
            <a:ext cx="2687638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0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7938" y="4618038"/>
            <a:ext cx="3013075" cy="223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acer-veriton-gt7600-400x24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408488"/>
            <a:ext cx="3538538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Line 14"/>
          <p:cNvSpPr>
            <a:spLocks noChangeShapeType="1"/>
          </p:cNvSpPr>
          <p:nvPr/>
        </p:nvSpPr>
        <p:spPr bwMode="auto">
          <a:xfrm>
            <a:off x="2659063" y="2973388"/>
            <a:ext cx="747712" cy="206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8" name="Line 15"/>
          <p:cNvSpPr>
            <a:spLocks noChangeShapeType="1"/>
          </p:cNvSpPr>
          <p:nvPr/>
        </p:nvSpPr>
        <p:spPr bwMode="auto">
          <a:xfrm flipV="1">
            <a:off x="2714625" y="3822700"/>
            <a:ext cx="1163638" cy="1500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9" name="Line 16"/>
          <p:cNvSpPr>
            <a:spLocks noChangeShapeType="1"/>
          </p:cNvSpPr>
          <p:nvPr/>
        </p:nvSpPr>
        <p:spPr bwMode="auto">
          <a:xfrm flipH="1">
            <a:off x="5192713" y="2222500"/>
            <a:ext cx="1163637" cy="600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0" name="Arc 11"/>
          <p:cNvSpPr>
            <a:spLocks/>
          </p:cNvSpPr>
          <p:nvPr/>
        </p:nvSpPr>
        <p:spPr bwMode="auto">
          <a:xfrm rot="2734235">
            <a:off x="5302250" y="4329113"/>
            <a:ext cx="1208088" cy="792162"/>
          </a:xfrm>
          <a:custGeom>
            <a:avLst/>
            <a:gdLst>
              <a:gd name="T0" fmla="*/ 0 w 30622"/>
              <a:gd name="T1" fmla="*/ 2147483647 h 21600"/>
              <a:gd name="T2" fmla="*/ 2147483647 w 30622"/>
              <a:gd name="T3" fmla="*/ 2147483647 h 21600"/>
              <a:gd name="T4" fmla="*/ 2147483647 w 30622"/>
              <a:gd name="T5" fmla="*/ 2147483647 h 21600"/>
              <a:gd name="T6" fmla="*/ 0 60000 65536"/>
              <a:gd name="T7" fmla="*/ 0 60000 65536"/>
              <a:gd name="T8" fmla="*/ 0 60000 65536"/>
              <a:gd name="T9" fmla="*/ 0 w 30622"/>
              <a:gd name="T10" fmla="*/ 0 h 21600"/>
              <a:gd name="T11" fmla="*/ 30622 w 3062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622" h="21600" fill="none" extrusionOk="0">
                <a:moveTo>
                  <a:pt x="0" y="7119"/>
                </a:moveTo>
                <a:cubicBezTo>
                  <a:pt x="4095" y="2586"/>
                  <a:pt x="9918" y="-1"/>
                  <a:pt x="16027" y="0"/>
                </a:cubicBezTo>
                <a:cubicBezTo>
                  <a:pt x="21430" y="0"/>
                  <a:pt x="26638" y="2025"/>
                  <a:pt x="30622" y="5676"/>
                </a:cubicBezTo>
              </a:path>
              <a:path w="30622" h="21600" stroke="0" extrusionOk="0">
                <a:moveTo>
                  <a:pt x="0" y="7119"/>
                </a:moveTo>
                <a:cubicBezTo>
                  <a:pt x="4095" y="2586"/>
                  <a:pt x="9918" y="-1"/>
                  <a:pt x="16027" y="0"/>
                </a:cubicBezTo>
                <a:cubicBezTo>
                  <a:pt x="21430" y="0"/>
                  <a:pt x="26638" y="2025"/>
                  <a:pt x="30622" y="5676"/>
                </a:cubicBezTo>
                <a:lnTo>
                  <a:pt x="16027" y="21600"/>
                </a:lnTo>
                <a:lnTo>
                  <a:pt x="0" y="7119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Arc 12"/>
          <p:cNvSpPr>
            <a:spLocks/>
          </p:cNvSpPr>
          <p:nvPr/>
        </p:nvSpPr>
        <p:spPr bwMode="auto">
          <a:xfrm rot="2734235">
            <a:off x="5139532" y="4480719"/>
            <a:ext cx="1208087" cy="790575"/>
          </a:xfrm>
          <a:custGeom>
            <a:avLst/>
            <a:gdLst>
              <a:gd name="T0" fmla="*/ 0 w 30622"/>
              <a:gd name="T1" fmla="*/ 2147483647 h 21600"/>
              <a:gd name="T2" fmla="*/ 2147483647 w 30622"/>
              <a:gd name="T3" fmla="*/ 2147483647 h 21600"/>
              <a:gd name="T4" fmla="*/ 2147483647 w 30622"/>
              <a:gd name="T5" fmla="*/ 2147483647 h 21600"/>
              <a:gd name="T6" fmla="*/ 0 60000 65536"/>
              <a:gd name="T7" fmla="*/ 0 60000 65536"/>
              <a:gd name="T8" fmla="*/ 0 60000 65536"/>
              <a:gd name="T9" fmla="*/ 0 w 30622"/>
              <a:gd name="T10" fmla="*/ 0 h 21600"/>
              <a:gd name="T11" fmla="*/ 30622 w 3062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622" h="21600" fill="none" extrusionOk="0">
                <a:moveTo>
                  <a:pt x="0" y="7119"/>
                </a:moveTo>
                <a:cubicBezTo>
                  <a:pt x="4095" y="2586"/>
                  <a:pt x="9918" y="-1"/>
                  <a:pt x="16027" y="0"/>
                </a:cubicBezTo>
                <a:cubicBezTo>
                  <a:pt x="21430" y="0"/>
                  <a:pt x="26638" y="2025"/>
                  <a:pt x="30622" y="5676"/>
                </a:cubicBezTo>
              </a:path>
              <a:path w="30622" h="21600" stroke="0" extrusionOk="0">
                <a:moveTo>
                  <a:pt x="0" y="7119"/>
                </a:moveTo>
                <a:cubicBezTo>
                  <a:pt x="4095" y="2586"/>
                  <a:pt x="9918" y="-1"/>
                  <a:pt x="16027" y="0"/>
                </a:cubicBezTo>
                <a:cubicBezTo>
                  <a:pt x="21430" y="0"/>
                  <a:pt x="26638" y="2025"/>
                  <a:pt x="30622" y="5676"/>
                </a:cubicBezTo>
                <a:lnTo>
                  <a:pt x="16027" y="21600"/>
                </a:lnTo>
                <a:lnTo>
                  <a:pt x="0" y="7119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Arc 13"/>
          <p:cNvSpPr>
            <a:spLocks/>
          </p:cNvSpPr>
          <p:nvPr/>
        </p:nvSpPr>
        <p:spPr bwMode="auto">
          <a:xfrm rot="2734235">
            <a:off x="4972050" y="4616451"/>
            <a:ext cx="1208087" cy="792162"/>
          </a:xfrm>
          <a:custGeom>
            <a:avLst/>
            <a:gdLst>
              <a:gd name="T0" fmla="*/ 0 w 30622"/>
              <a:gd name="T1" fmla="*/ 2147483647 h 21600"/>
              <a:gd name="T2" fmla="*/ 2147483647 w 30622"/>
              <a:gd name="T3" fmla="*/ 2147483647 h 21600"/>
              <a:gd name="T4" fmla="*/ 2147483647 w 30622"/>
              <a:gd name="T5" fmla="*/ 2147483647 h 21600"/>
              <a:gd name="T6" fmla="*/ 0 60000 65536"/>
              <a:gd name="T7" fmla="*/ 0 60000 65536"/>
              <a:gd name="T8" fmla="*/ 0 60000 65536"/>
              <a:gd name="T9" fmla="*/ 0 w 30622"/>
              <a:gd name="T10" fmla="*/ 0 h 21600"/>
              <a:gd name="T11" fmla="*/ 30622 w 3062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622" h="21600" fill="none" extrusionOk="0">
                <a:moveTo>
                  <a:pt x="0" y="7119"/>
                </a:moveTo>
                <a:cubicBezTo>
                  <a:pt x="4095" y="2586"/>
                  <a:pt x="9918" y="-1"/>
                  <a:pt x="16027" y="0"/>
                </a:cubicBezTo>
                <a:cubicBezTo>
                  <a:pt x="21430" y="0"/>
                  <a:pt x="26638" y="2025"/>
                  <a:pt x="30622" y="5676"/>
                </a:cubicBezTo>
              </a:path>
              <a:path w="30622" h="21600" stroke="0" extrusionOk="0">
                <a:moveTo>
                  <a:pt x="0" y="7119"/>
                </a:moveTo>
                <a:cubicBezTo>
                  <a:pt x="4095" y="2586"/>
                  <a:pt x="9918" y="-1"/>
                  <a:pt x="16027" y="0"/>
                </a:cubicBezTo>
                <a:cubicBezTo>
                  <a:pt x="21430" y="0"/>
                  <a:pt x="26638" y="2025"/>
                  <a:pt x="30622" y="5676"/>
                </a:cubicBezTo>
                <a:lnTo>
                  <a:pt x="16027" y="21600"/>
                </a:lnTo>
                <a:lnTo>
                  <a:pt x="0" y="7119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92" name="WordArt 36"/>
          <p:cNvSpPr>
            <a:spLocks noChangeArrowheads="1" noChangeShapeType="1" noTextEdit="1"/>
          </p:cNvSpPr>
          <p:nvPr/>
        </p:nvSpPr>
        <p:spPr bwMode="auto">
          <a:xfrm>
            <a:off x="4570413" y="236538"/>
            <a:ext cx="4364037" cy="1268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430200" prstMaterial="legacyMatte">
              <a:extrusionClr>
                <a:srgbClr val="CC00CC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C00CC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Impact"/>
              </a:rPr>
              <a:t>NETWORK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314325" y="742950"/>
            <a:ext cx="4024313" cy="742950"/>
            <a:chOff x="198" y="468"/>
            <a:chExt cx="2535" cy="468"/>
          </a:xfrm>
        </p:grpSpPr>
        <p:sp>
          <p:nvSpPr>
            <p:cNvPr id="3096" name="Rectangle 43"/>
            <p:cNvSpPr>
              <a:spLocks noChangeArrowheads="1"/>
            </p:cNvSpPr>
            <p:nvPr/>
          </p:nvSpPr>
          <p:spPr bwMode="auto">
            <a:xfrm>
              <a:off x="730" y="468"/>
              <a:ext cx="2003" cy="468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00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  <p:sp>
          <p:nvSpPr>
            <p:cNvPr id="3097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866" y="544"/>
              <a:ext cx="1719" cy="31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chemeClr val="bg1"/>
                  </a:solidFill>
                  <a:latin typeface="Impact"/>
                </a:rPr>
                <a:t>TOPOLOGY</a:t>
              </a:r>
            </a:p>
          </p:txBody>
        </p:sp>
        <p:sp>
          <p:nvSpPr>
            <p:cNvPr id="3098" name="AutoShape 37"/>
            <p:cNvSpPr>
              <a:spLocks noChangeArrowheads="1"/>
            </p:cNvSpPr>
            <p:nvPr/>
          </p:nvSpPr>
          <p:spPr bwMode="auto">
            <a:xfrm>
              <a:off x="198" y="536"/>
              <a:ext cx="426" cy="337"/>
            </a:xfrm>
            <a:prstGeom prst="rightArrow">
              <a:avLst>
                <a:gd name="adj1" fmla="val 54287"/>
                <a:gd name="adj2" fmla="val 58751"/>
              </a:avLst>
            </a:prstGeom>
            <a:gradFill rotWithShape="1">
              <a:gsLst>
                <a:gs pos="0">
                  <a:srgbClr val="CC00CC"/>
                </a:gs>
                <a:gs pos="100000">
                  <a:schemeClr val="bg1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00CC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320675" y="1749425"/>
            <a:ext cx="4962525" cy="741363"/>
            <a:chOff x="202" y="1102"/>
            <a:chExt cx="3126" cy="467"/>
          </a:xfrm>
        </p:grpSpPr>
        <p:sp>
          <p:nvSpPr>
            <p:cNvPr id="3093" name="Rectangle 44"/>
            <p:cNvSpPr>
              <a:spLocks noChangeArrowheads="1"/>
            </p:cNvSpPr>
            <p:nvPr/>
          </p:nvSpPr>
          <p:spPr bwMode="auto">
            <a:xfrm>
              <a:off x="727" y="1102"/>
              <a:ext cx="2601" cy="467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00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  <p:sp>
          <p:nvSpPr>
            <p:cNvPr id="3094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866" y="1187"/>
              <a:ext cx="2336" cy="31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chemeClr val="bg1"/>
                  </a:solidFill>
                  <a:latin typeface="Impact"/>
                </a:rPr>
                <a:t>ARCHITECTURE</a:t>
              </a:r>
            </a:p>
          </p:txBody>
        </p:sp>
        <p:sp>
          <p:nvSpPr>
            <p:cNvPr id="3095" name="AutoShape 38"/>
            <p:cNvSpPr>
              <a:spLocks noChangeArrowheads="1"/>
            </p:cNvSpPr>
            <p:nvPr/>
          </p:nvSpPr>
          <p:spPr bwMode="auto">
            <a:xfrm>
              <a:off x="202" y="1140"/>
              <a:ext cx="426" cy="337"/>
            </a:xfrm>
            <a:prstGeom prst="rightArrow">
              <a:avLst>
                <a:gd name="adj1" fmla="val 54287"/>
                <a:gd name="adj2" fmla="val 58751"/>
              </a:avLst>
            </a:prstGeom>
            <a:gradFill rotWithShape="1">
              <a:gsLst>
                <a:gs pos="0">
                  <a:srgbClr val="CC00CC"/>
                </a:gs>
                <a:gs pos="100000">
                  <a:schemeClr val="bg1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00CC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333375" y="2779713"/>
            <a:ext cx="6057900" cy="741362"/>
            <a:chOff x="210" y="1751"/>
            <a:chExt cx="3816" cy="467"/>
          </a:xfrm>
        </p:grpSpPr>
        <p:sp>
          <p:nvSpPr>
            <p:cNvPr id="3090" name="Rectangle 45"/>
            <p:cNvSpPr>
              <a:spLocks noChangeArrowheads="1"/>
            </p:cNvSpPr>
            <p:nvPr/>
          </p:nvSpPr>
          <p:spPr bwMode="auto">
            <a:xfrm>
              <a:off x="730" y="1751"/>
              <a:ext cx="3296" cy="467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00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  <p:sp>
          <p:nvSpPr>
            <p:cNvPr id="3091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866" y="1829"/>
              <a:ext cx="3027" cy="2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chemeClr val="bg1"/>
                  </a:solidFill>
                  <a:latin typeface="Impact"/>
                </a:rPr>
                <a:t>TYPE OF NETWORKS</a:t>
              </a:r>
            </a:p>
          </p:txBody>
        </p:sp>
        <p:sp>
          <p:nvSpPr>
            <p:cNvPr id="3092" name="AutoShape 39"/>
            <p:cNvSpPr>
              <a:spLocks noChangeArrowheads="1"/>
            </p:cNvSpPr>
            <p:nvPr/>
          </p:nvSpPr>
          <p:spPr bwMode="auto">
            <a:xfrm>
              <a:off x="210" y="1790"/>
              <a:ext cx="426" cy="337"/>
            </a:xfrm>
            <a:prstGeom prst="rightArrow">
              <a:avLst>
                <a:gd name="adj1" fmla="val 54287"/>
                <a:gd name="adj2" fmla="val 58751"/>
              </a:avLst>
            </a:prstGeom>
            <a:gradFill rotWithShape="1">
              <a:gsLst>
                <a:gs pos="0">
                  <a:srgbClr val="CC00CC"/>
                </a:gs>
                <a:gs pos="100000">
                  <a:schemeClr val="bg1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00CC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</p:grp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347663" y="3759200"/>
            <a:ext cx="6519862" cy="742950"/>
            <a:chOff x="219" y="2368"/>
            <a:chExt cx="4107" cy="468"/>
          </a:xfrm>
        </p:grpSpPr>
        <p:sp>
          <p:nvSpPr>
            <p:cNvPr id="3087" name="Rectangle 46"/>
            <p:cNvSpPr>
              <a:spLocks noChangeArrowheads="1"/>
            </p:cNvSpPr>
            <p:nvPr/>
          </p:nvSpPr>
          <p:spPr bwMode="auto">
            <a:xfrm>
              <a:off x="734" y="2368"/>
              <a:ext cx="3592" cy="468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00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  <p:sp>
          <p:nvSpPr>
            <p:cNvPr id="3088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866" y="2453"/>
              <a:ext cx="3279" cy="2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chemeClr val="bg1"/>
                  </a:solidFill>
                  <a:latin typeface="Impact"/>
                </a:rPr>
                <a:t>TRANSMISSION MEDIA</a:t>
              </a:r>
            </a:p>
          </p:txBody>
        </p:sp>
        <p:sp>
          <p:nvSpPr>
            <p:cNvPr id="3089" name="AutoShape 40"/>
            <p:cNvSpPr>
              <a:spLocks noChangeArrowheads="1"/>
            </p:cNvSpPr>
            <p:nvPr/>
          </p:nvSpPr>
          <p:spPr bwMode="auto">
            <a:xfrm>
              <a:off x="219" y="2393"/>
              <a:ext cx="426" cy="337"/>
            </a:xfrm>
            <a:prstGeom prst="rightArrow">
              <a:avLst>
                <a:gd name="adj1" fmla="val 54287"/>
                <a:gd name="adj2" fmla="val 58751"/>
              </a:avLst>
            </a:prstGeom>
            <a:gradFill rotWithShape="1">
              <a:gsLst>
                <a:gs pos="0">
                  <a:srgbClr val="CC00CC"/>
                </a:gs>
                <a:gs pos="100000">
                  <a:schemeClr val="bg1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00CC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</p:grp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360363" y="4711700"/>
            <a:ext cx="7045325" cy="742950"/>
            <a:chOff x="227" y="2968"/>
            <a:chExt cx="4438" cy="468"/>
          </a:xfrm>
        </p:grpSpPr>
        <p:sp>
          <p:nvSpPr>
            <p:cNvPr id="3084" name="Rectangle 47"/>
            <p:cNvSpPr>
              <a:spLocks noChangeArrowheads="1"/>
            </p:cNvSpPr>
            <p:nvPr/>
          </p:nvSpPr>
          <p:spPr bwMode="auto">
            <a:xfrm>
              <a:off x="730" y="2968"/>
              <a:ext cx="3935" cy="468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00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  <p:sp>
          <p:nvSpPr>
            <p:cNvPr id="3085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866" y="3066"/>
              <a:ext cx="3647" cy="2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chemeClr val="bg1"/>
                  </a:solidFill>
                  <a:latin typeface="Impact"/>
                </a:rPr>
                <a:t>NETWORK TECHNOLOGIES</a:t>
              </a:r>
            </a:p>
          </p:txBody>
        </p:sp>
        <p:sp>
          <p:nvSpPr>
            <p:cNvPr id="3086" name="AutoShape 41"/>
            <p:cNvSpPr>
              <a:spLocks noChangeArrowheads="1"/>
            </p:cNvSpPr>
            <p:nvPr/>
          </p:nvSpPr>
          <p:spPr bwMode="auto">
            <a:xfrm>
              <a:off x="227" y="2990"/>
              <a:ext cx="426" cy="337"/>
            </a:xfrm>
            <a:prstGeom prst="rightArrow">
              <a:avLst>
                <a:gd name="adj1" fmla="val 54287"/>
                <a:gd name="adj2" fmla="val 58751"/>
              </a:avLst>
            </a:prstGeom>
            <a:gradFill rotWithShape="1">
              <a:gsLst>
                <a:gs pos="0">
                  <a:srgbClr val="CC00CC"/>
                </a:gs>
                <a:gs pos="100000">
                  <a:schemeClr val="bg1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00CC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</p:grpSp>
      <p:grpSp>
        <p:nvGrpSpPr>
          <p:cNvPr id="7" name="Group 56"/>
          <p:cNvGrpSpPr>
            <a:grpSpLocks/>
          </p:cNvGrpSpPr>
          <p:nvPr/>
        </p:nvGrpSpPr>
        <p:grpSpPr bwMode="auto">
          <a:xfrm>
            <a:off x="361950" y="5691188"/>
            <a:ext cx="7469188" cy="742950"/>
            <a:chOff x="228" y="3585"/>
            <a:chExt cx="4705" cy="468"/>
          </a:xfrm>
        </p:grpSpPr>
        <p:sp>
          <p:nvSpPr>
            <p:cNvPr id="3081" name="Rectangle 48"/>
            <p:cNvSpPr>
              <a:spLocks noChangeArrowheads="1"/>
            </p:cNvSpPr>
            <p:nvPr/>
          </p:nvSpPr>
          <p:spPr bwMode="auto">
            <a:xfrm>
              <a:off x="719" y="3585"/>
              <a:ext cx="4214" cy="468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00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  <p:sp>
          <p:nvSpPr>
            <p:cNvPr id="3082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866" y="3681"/>
              <a:ext cx="3790" cy="28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chemeClr val="bg1"/>
                  </a:solidFill>
                  <a:latin typeface="Impact"/>
                </a:rPr>
                <a:t>COMMUNICATION DEVICES</a:t>
              </a:r>
            </a:p>
          </p:txBody>
        </p:sp>
        <p:sp>
          <p:nvSpPr>
            <p:cNvPr id="3083" name="AutoShape 42"/>
            <p:cNvSpPr>
              <a:spLocks noChangeArrowheads="1"/>
            </p:cNvSpPr>
            <p:nvPr/>
          </p:nvSpPr>
          <p:spPr bwMode="auto">
            <a:xfrm>
              <a:off x="228" y="3641"/>
              <a:ext cx="426" cy="337"/>
            </a:xfrm>
            <a:prstGeom prst="rightArrow">
              <a:avLst>
                <a:gd name="adj1" fmla="val 54287"/>
                <a:gd name="adj2" fmla="val 58751"/>
              </a:avLst>
            </a:prstGeom>
            <a:gradFill rotWithShape="1">
              <a:gsLst>
                <a:gs pos="0">
                  <a:srgbClr val="CC00CC"/>
                </a:gs>
                <a:gs pos="100000">
                  <a:schemeClr val="bg1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Bottom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00CC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83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ffect2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83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ffect2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83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ffect2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83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ffect2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83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ffect2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83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ffect2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ffect3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ffect3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ffect3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ffect3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ffect3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ffect3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ffect3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3"/>
          <p:cNvSpPr>
            <a:spLocks noChangeArrowheads="1"/>
          </p:cNvSpPr>
          <p:nvPr/>
        </p:nvSpPr>
        <p:spPr bwMode="auto">
          <a:xfrm>
            <a:off x="387350" y="379413"/>
            <a:ext cx="2200275" cy="60960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rgbClr val="FFFF00"/>
                </a:solidFill>
              </a:rPr>
              <a:t>TOPOLOGY</a:t>
            </a:r>
          </a:p>
        </p:txBody>
      </p:sp>
      <p:sp>
        <p:nvSpPr>
          <p:cNvPr id="4099" name="Oval 82"/>
          <p:cNvSpPr>
            <a:spLocks noChangeArrowheads="1"/>
          </p:cNvSpPr>
          <p:nvPr/>
        </p:nvSpPr>
        <p:spPr bwMode="auto">
          <a:xfrm>
            <a:off x="3214688" y="2471738"/>
            <a:ext cx="2830512" cy="1181100"/>
          </a:xfrm>
          <a:prstGeom prst="ellipse">
            <a:avLst/>
          </a:prstGeom>
          <a:solidFill>
            <a:srgbClr val="3333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 b="1">
                <a:solidFill>
                  <a:srgbClr val="FFFF00"/>
                </a:solidFill>
              </a:rPr>
              <a:t>NETWORK</a:t>
            </a:r>
          </a:p>
        </p:txBody>
      </p:sp>
      <p:sp>
        <p:nvSpPr>
          <p:cNvPr id="4100" name="Freeform 74"/>
          <p:cNvSpPr>
            <a:spLocks/>
          </p:cNvSpPr>
          <p:nvPr/>
        </p:nvSpPr>
        <p:spPr bwMode="auto">
          <a:xfrm>
            <a:off x="4637088" y="3582988"/>
            <a:ext cx="742950" cy="1262062"/>
          </a:xfrm>
          <a:custGeom>
            <a:avLst/>
            <a:gdLst>
              <a:gd name="T0" fmla="*/ 0 w 559"/>
              <a:gd name="T1" fmla="*/ 0 h 685"/>
              <a:gd name="T2" fmla="*/ 2147483647 w 559"/>
              <a:gd name="T3" fmla="*/ 2147483647 h 685"/>
              <a:gd name="T4" fmla="*/ 2147483647 w 559"/>
              <a:gd name="T5" fmla="*/ 0 h 685"/>
              <a:gd name="T6" fmla="*/ 0 w 559"/>
              <a:gd name="T7" fmla="*/ 0 h 685"/>
              <a:gd name="T8" fmla="*/ 0 60000 65536"/>
              <a:gd name="T9" fmla="*/ 0 60000 65536"/>
              <a:gd name="T10" fmla="*/ 0 60000 65536"/>
              <a:gd name="T11" fmla="*/ 0 60000 65536"/>
              <a:gd name="T12" fmla="*/ 0 w 559"/>
              <a:gd name="T13" fmla="*/ 0 h 685"/>
              <a:gd name="T14" fmla="*/ 559 w 559"/>
              <a:gd name="T15" fmla="*/ 685 h 68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" h="685">
                <a:moveTo>
                  <a:pt x="0" y="0"/>
                </a:moveTo>
                <a:lnTo>
                  <a:pt x="559" y="685"/>
                </a:lnTo>
                <a:lnTo>
                  <a:pt x="225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Freeform 75"/>
          <p:cNvSpPr>
            <a:spLocks/>
          </p:cNvSpPr>
          <p:nvPr/>
        </p:nvSpPr>
        <p:spPr bwMode="auto">
          <a:xfrm>
            <a:off x="5235575" y="3432175"/>
            <a:ext cx="1458913" cy="754063"/>
          </a:xfrm>
          <a:custGeom>
            <a:avLst/>
            <a:gdLst>
              <a:gd name="T0" fmla="*/ 0 w 960"/>
              <a:gd name="T1" fmla="*/ 0 h 434"/>
              <a:gd name="T2" fmla="*/ 2147483647 w 960"/>
              <a:gd name="T3" fmla="*/ 2147483647 h 434"/>
              <a:gd name="T4" fmla="*/ 2147483647 w 960"/>
              <a:gd name="T5" fmla="*/ 0 h 434"/>
              <a:gd name="T6" fmla="*/ 0 w 960"/>
              <a:gd name="T7" fmla="*/ 0 h 434"/>
              <a:gd name="T8" fmla="*/ 0 60000 65536"/>
              <a:gd name="T9" fmla="*/ 0 60000 65536"/>
              <a:gd name="T10" fmla="*/ 0 60000 65536"/>
              <a:gd name="T11" fmla="*/ 0 60000 65536"/>
              <a:gd name="T12" fmla="*/ 0 w 960"/>
              <a:gd name="T13" fmla="*/ 0 h 434"/>
              <a:gd name="T14" fmla="*/ 960 w 960"/>
              <a:gd name="T15" fmla="*/ 434 h 4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0" h="434">
                <a:moveTo>
                  <a:pt x="0" y="0"/>
                </a:moveTo>
                <a:lnTo>
                  <a:pt x="960" y="434"/>
                </a:lnTo>
                <a:lnTo>
                  <a:pt x="17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Freeform 76"/>
          <p:cNvSpPr>
            <a:spLocks/>
          </p:cNvSpPr>
          <p:nvPr/>
        </p:nvSpPr>
        <p:spPr bwMode="auto">
          <a:xfrm rot="-291216">
            <a:off x="5957888" y="2851150"/>
            <a:ext cx="1201737" cy="149225"/>
          </a:xfrm>
          <a:custGeom>
            <a:avLst/>
            <a:gdLst>
              <a:gd name="T0" fmla="*/ 0 w 826"/>
              <a:gd name="T1" fmla="*/ 0 h 117"/>
              <a:gd name="T2" fmla="*/ 2147483647 w 826"/>
              <a:gd name="T3" fmla="*/ 2147483647 h 117"/>
              <a:gd name="T4" fmla="*/ 0 w 826"/>
              <a:gd name="T5" fmla="*/ 2147483647 h 117"/>
              <a:gd name="T6" fmla="*/ 0 w 826"/>
              <a:gd name="T7" fmla="*/ 0 h 117"/>
              <a:gd name="T8" fmla="*/ 0 60000 65536"/>
              <a:gd name="T9" fmla="*/ 0 60000 65536"/>
              <a:gd name="T10" fmla="*/ 0 60000 65536"/>
              <a:gd name="T11" fmla="*/ 0 60000 65536"/>
              <a:gd name="T12" fmla="*/ 0 w 826"/>
              <a:gd name="T13" fmla="*/ 0 h 117"/>
              <a:gd name="T14" fmla="*/ 826 w 826"/>
              <a:gd name="T15" fmla="*/ 117 h 1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26" h="117">
                <a:moveTo>
                  <a:pt x="0" y="0"/>
                </a:moveTo>
                <a:lnTo>
                  <a:pt x="826" y="58"/>
                </a:lnTo>
                <a:lnTo>
                  <a:pt x="0" y="117"/>
                </a:lnTo>
                <a:lnTo>
                  <a:pt x="0" y="0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3" name="Freeform 77"/>
          <p:cNvSpPr>
            <a:spLocks/>
          </p:cNvSpPr>
          <p:nvPr/>
        </p:nvSpPr>
        <p:spPr bwMode="auto">
          <a:xfrm>
            <a:off x="5060950" y="1563688"/>
            <a:ext cx="1831975" cy="1222375"/>
          </a:xfrm>
          <a:custGeom>
            <a:avLst/>
            <a:gdLst>
              <a:gd name="T0" fmla="*/ 0 w 1219"/>
              <a:gd name="T1" fmla="*/ 2147483647 h 860"/>
              <a:gd name="T2" fmla="*/ 2147483647 w 1219"/>
              <a:gd name="T3" fmla="*/ 0 h 860"/>
              <a:gd name="T4" fmla="*/ 2147483647 w 1219"/>
              <a:gd name="T5" fmla="*/ 2147483647 h 860"/>
              <a:gd name="T6" fmla="*/ 0 w 1219"/>
              <a:gd name="T7" fmla="*/ 2147483647 h 860"/>
              <a:gd name="T8" fmla="*/ 0 60000 65536"/>
              <a:gd name="T9" fmla="*/ 0 60000 65536"/>
              <a:gd name="T10" fmla="*/ 0 60000 65536"/>
              <a:gd name="T11" fmla="*/ 0 60000 65536"/>
              <a:gd name="T12" fmla="*/ 0 w 1219"/>
              <a:gd name="T13" fmla="*/ 0 h 860"/>
              <a:gd name="T14" fmla="*/ 1219 w 1219"/>
              <a:gd name="T15" fmla="*/ 860 h 8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19" h="860">
                <a:moveTo>
                  <a:pt x="0" y="860"/>
                </a:moveTo>
                <a:lnTo>
                  <a:pt x="1219" y="0"/>
                </a:lnTo>
                <a:lnTo>
                  <a:pt x="184" y="843"/>
                </a:lnTo>
                <a:lnTo>
                  <a:pt x="0" y="860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Freeform 78"/>
          <p:cNvSpPr>
            <a:spLocks/>
          </p:cNvSpPr>
          <p:nvPr/>
        </p:nvSpPr>
        <p:spPr bwMode="auto">
          <a:xfrm>
            <a:off x="4386263" y="1046163"/>
            <a:ext cx="582612" cy="1684337"/>
          </a:xfrm>
          <a:custGeom>
            <a:avLst/>
            <a:gdLst>
              <a:gd name="T0" fmla="*/ 0 w 276"/>
              <a:gd name="T1" fmla="*/ 2147483647 h 952"/>
              <a:gd name="T2" fmla="*/ 2147483647 w 276"/>
              <a:gd name="T3" fmla="*/ 0 h 952"/>
              <a:gd name="T4" fmla="*/ 2147483647 w 276"/>
              <a:gd name="T5" fmla="*/ 2147483647 h 952"/>
              <a:gd name="T6" fmla="*/ 0 w 276"/>
              <a:gd name="T7" fmla="*/ 2147483647 h 952"/>
              <a:gd name="T8" fmla="*/ 0 60000 65536"/>
              <a:gd name="T9" fmla="*/ 0 60000 65536"/>
              <a:gd name="T10" fmla="*/ 0 60000 65536"/>
              <a:gd name="T11" fmla="*/ 0 60000 65536"/>
              <a:gd name="T12" fmla="*/ 0 w 276"/>
              <a:gd name="T13" fmla="*/ 0 h 952"/>
              <a:gd name="T14" fmla="*/ 276 w 276"/>
              <a:gd name="T15" fmla="*/ 952 h 9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6" h="952">
                <a:moveTo>
                  <a:pt x="0" y="943"/>
                </a:moveTo>
                <a:lnTo>
                  <a:pt x="276" y="0"/>
                </a:lnTo>
                <a:lnTo>
                  <a:pt x="117" y="952"/>
                </a:lnTo>
                <a:lnTo>
                  <a:pt x="0" y="943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Freeform 79"/>
          <p:cNvSpPr>
            <a:spLocks/>
          </p:cNvSpPr>
          <p:nvPr/>
        </p:nvSpPr>
        <p:spPr bwMode="auto">
          <a:xfrm>
            <a:off x="2489200" y="1393825"/>
            <a:ext cx="1473200" cy="1404938"/>
          </a:xfrm>
          <a:custGeom>
            <a:avLst/>
            <a:gdLst>
              <a:gd name="T0" fmla="*/ 2147483647 w 692"/>
              <a:gd name="T1" fmla="*/ 2147483647 h 384"/>
              <a:gd name="T2" fmla="*/ 0 w 692"/>
              <a:gd name="T3" fmla="*/ 0 h 384"/>
              <a:gd name="T4" fmla="*/ 2147483647 w 692"/>
              <a:gd name="T5" fmla="*/ 2147483647 h 384"/>
              <a:gd name="T6" fmla="*/ 2147483647 w 692"/>
              <a:gd name="T7" fmla="*/ 2147483647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692"/>
              <a:gd name="T13" fmla="*/ 0 h 384"/>
              <a:gd name="T14" fmla="*/ 692 w 69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92" h="384">
                <a:moveTo>
                  <a:pt x="692" y="376"/>
                </a:moveTo>
                <a:lnTo>
                  <a:pt x="0" y="0"/>
                </a:lnTo>
                <a:lnTo>
                  <a:pt x="525" y="384"/>
                </a:lnTo>
                <a:lnTo>
                  <a:pt x="692" y="376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6" name="Freeform 80"/>
          <p:cNvSpPr>
            <a:spLocks/>
          </p:cNvSpPr>
          <p:nvPr/>
        </p:nvSpPr>
        <p:spPr bwMode="auto">
          <a:xfrm rot="-405049">
            <a:off x="1873250" y="3179763"/>
            <a:ext cx="1463675" cy="242887"/>
          </a:xfrm>
          <a:custGeom>
            <a:avLst/>
            <a:gdLst>
              <a:gd name="T0" fmla="*/ 0 w 659"/>
              <a:gd name="T1" fmla="*/ 2147483647 h 125"/>
              <a:gd name="T2" fmla="*/ 2147483647 w 659"/>
              <a:gd name="T3" fmla="*/ 0 h 125"/>
              <a:gd name="T4" fmla="*/ 2147483647 w 659"/>
              <a:gd name="T5" fmla="*/ 2147483647 h 125"/>
              <a:gd name="T6" fmla="*/ 0 w 659"/>
              <a:gd name="T7" fmla="*/ 2147483647 h 125"/>
              <a:gd name="T8" fmla="*/ 0 60000 65536"/>
              <a:gd name="T9" fmla="*/ 0 60000 65536"/>
              <a:gd name="T10" fmla="*/ 0 60000 65536"/>
              <a:gd name="T11" fmla="*/ 0 60000 65536"/>
              <a:gd name="T12" fmla="*/ 0 w 659"/>
              <a:gd name="T13" fmla="*/ 0 h 125"/>
              <a:gd name="T14" fmla="*/ 659 w 659"/>
              <a:gd name="T15" fmla="*/ 125 h 1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59" h="125">
                <a:moveTo>
                  <a:pt x="0" y="125"/>
                </a:moveTo>
                <a:lnTo>
                  <a:pt x="659" y="0"/>
                </a:lnTo>
                <a:lnTo>
                  <a:pt x="659" y="100"/>
                </a:lnTo>
                <a:lnTo>
                  <a:pt x="0" y="125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Freeform 81"/>
          <p:cNvSpPr>
            <a:spLocks/>
          </p:cNvSpPr>
          <p:nvPr/>
        </p:nvSpPr>
        <p:spPr bwMode="auto">
          <a:xfrm>
            <a:off x="2933700" y="3556000"/>
            <a:ext cx="1231900" cy="1154113"/>
          </a:xfrm>
          <a:custGeom>
            <a:avLst/>
            <a:gdLst>
              <a:gd name="T0" fmla="*/ 2147483647 w 902"/>
              <a:gd name="T1" fmla="*/ 0 h 843"/>
              <a:gd name="T2" fmla="*/ 2147483647 w 902"/>
              <a:gd name="T3" fmla="*/ 0 h 843"/>
              <a:gd name="T4" fmla="*/ 0 w 902"/>
              <a:gd name="T5" fmla="*/ 2147483647 h 843"/>
              <a:gd name="T6" fmla="*/ 2147483647 w 902"/>
              <a:gd name="T7" fmla="*/ 0 h 843"/>
              <a:gd name="T8" fmla="*/ 0 60000 65536"/>
              <a:gd name="T9" fmla="*/ 0 60000 65536"/>
              <a:gd name="T10" fmla="*/ 0 60000 65536"/>
              <a:gd name="T11" fmla="*/ 0 60000 65536"/>
              <a:gd name="T12" fmla="*/ 0 w 902"/>
              <a:gd name="T13" fmla="*/ 0 h 843"/>
              <a:gd name="T14" fmla="*/ 902 w 902"/>
              <a:gd name="T15" fmla="*/ 843 h 8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02" h="843">
                <a:moveTo>
                  <a:pt x="902" y="0"/>
                </a:moveTo>
                <a:lnTo>
                  <a:pt x="693" y="0"/>
                </a:lnTo>
                <a:lnTo>
                  <a:pt x="0" y="843"/>
                </a:lnTo>
                <a:lnTo>
                  <a:pt x="902" y="0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8" name="Rectangle 84"/>
          <p:cNvSpPr>
            <a:spLocks noChangeArrowheads="1"/>
          </p:cNvSpPr>
          <p:nvPr/>
        </p:nvSpPr>
        <p:spPr bwMode="auto">
          <a:xfrm>
            <a:off x="3127375" y="203200"/>
            <a:ext cx="2957513" cy="576263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rgbClr val="FFFF00"/>
                </a:solidFill>
              </a:rPr>
              <a:t>ARCHITECTURE</a:t>
            </a:r>
          </a:p>
        </p:txBody>
      </p:sp>
      <p:sp>
        <p:nvSpPr>
          <p:cNvPr id="4109" name="Rectangle 85"/>
          <p:cNvSpPr>
            <a:spLocks noChangeArrowheads="1"/>
          </p:cNvSpPr>
          <p:nvPr/>
        </p:nvSpPr>
        <p:spPr bwMode="auto">
          <a:xfrm>
            <a:off x="7216775" y="2470150"/>
            <a:ext cx="1524000" cy="627063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rgbClr val="FFFF00"/>
                </a:solidFill>
              </a:rPr>
              <a:t>TYPES</a:t>
            </a:r>
          </a:p>
        </p:txBody>
      </p:sp>
      <p:sp>
        <p:nvSpPr>
          <p:cNvPr id="4110" name="Rectangle 86"/>
          <p:cNvSpPr>
            <a:spLocks noChangeArrowheads="1"/>
          </p:cNvSpPr>
          <p:nvPr/>
        </p:nvSpPr>
        <p:spPr bwMode="auto">
          <a:xfrm>
            <a:off x="6424613" y="779463"/>
            <a:ext cx="2384425" cy="595312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rgbClr val="FFFF00"/>
                </a:solidFill>
              </a:rPr>
              <a:t>TECHNOLOGY</a:t>
            </a:r>
          </a:p>
        </p:txBody>
      </p:sp>
      <p:sp>
        <p:nvSpPr>
          <p:cNvPr id="4111" name="Rectangle 87"/>
          <p:cNvSpPr>
            <a:spLocks noChangeArrowheads="1"/>
          </p:cNvSpPr>
          <p:nvPr/>
        </p:nvSpPr>
        <p:spPr bwMode="auto">
          <a:xfrm>
            <a:off x="6784975" y="3859213"/>
            <a:ext cx="2032000" cy="59690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rgbClr val="FFFF00"/>
                </a:solidFill>
              </a:rPr>
              <a:t>PROTOCOL</a:t>
            </a:r>
          </a:p>
        </p:txBody>
      </p:sp>
      <p:sp>
        <p:nvSpPr>
          <p:cNvPr id="4112" name="Rectangle 88"/>
          <p:cNvSpPr>
            <a:spLocks noChangeArrowheads="1"/>
          </p:cNvSpPr>
          <p:nvPr/>
        </p:nvSpPr>
        <p:spPr bwMode="auto">
          <a:xfrm>
            <a:off x="5137150" y="5005388"/>
            <a:ext cx="2336800" cy="611187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rgbClr val="FFFF00"/>
                </a:solidFill>
              </a:rPr>
              <a:t>SOFTWARE</a:t>
            </a:r>
          </a:p>
        </p:txBody>
      </p:sp>
      <p:sp>
        <p:nvSpPr>
          <p:cNvPr id="4113" name="Rectangle 89"/>
          <p:cNvSpPr>
            <a:spLocks noChangeArrowheads="1"/>
          </p:cNvSpPr>
          <p:nvPr/>
        </p:nvSpPr>
        <p:spPr bwMode="auto">
          <a:xfrm>
            <a:off x="411163" y="5016500"/>
            <a:ext cx="3819525" cy="625475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rgbClr val="FFFF00"/>
                </a:solidFill>
              </a:rPr>
              <a:t>TRANSMISSION MEDIA</a:t>
            </a:r>
          </a:p>
        </p:txBody>
      </p:sp>
      <p:sp>
        <p:nvSpPr>
          <p:cNvPr id="4114" name="Rectangle 90"/>
          <p:cNvSpPr>
            <a:spLocks noChangeArrowheads="1"/>
          </p:cNvSpPr>
          <p:nvPr/>
        </p:nvSpPr>
        <p:spPr bwMode="auto">
          <a:xfrm>
            <a:off x="76200" y="2538413"/>
            <a:ext cx="2701925" cy="1482725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rgbClr val="FFFF00"/>
                </a:solidFill>
              </a:rPr>
              <a:t>COMMUNICATION</a:t>
            </a:r>
          </a:p>
          <a:p>
            <a:pPr algn="ctr" eaLnBrk="1" hangingPunct="1"/>
            <a:r>
              <a:rPr lang="en-US" sz="2400" b="1">
                <a:solidFill>
                  <a:srgbClr val="FFFF00"/>
                </a:solidFill>
              </a:rPr>
              <a:t>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12725" y="263525"/>
            <a:ext cx="1881188" cy="45085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FFFF00"/>
                </a:solidFill>
              </a:rPr>
              <a:t>TOPOLOGY</a:t>
            </a:r>
          </a:p>
        </p:txBody>
      </p:sp>
      <p:sp>
        <p:nvSpPr>
          <p:cNvPr id="5123" name="Oval 3"/>
          <p:cNvSpPr>
            <a:spLocks noChangeArrowheads="1"/>
          </p:cNvSpPr>
          <p:nvPr/>
        </p:nvSpPr>
        <p:spPr bwMode="auto">
          <a:xfrm>
            <a:off x="3302000" y="2601913"/>
            <a:ext cx="2597150" cy="1020762"/>
          </a:xfrm>
          <a:prstGeom prst="ellipse">
            <a:avLst/>
          </a:prstGeom>
          <a:solidFill>
            <a:srgbClr val="3333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FF00"/>
                </a:solidFill>
              </a:rPr>
              <a:t>NETWORK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12725" y="712788"/>
            <a:ext cx="9842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  STAR </a:t>
            </a:r>
          </a:p>
          <a:p>
            <a:pPr eaLnBrk="1" hangingPunct="1"/>
            <a:r>
              <a:rPr lang="en-US"/>
              <a:t>  RING</a:t>
            </a:r>
          </a:p>
          <a:p>
            <a:pPr eaLnBrk="1" hangingPunct="1"/>
            <a:r>
              <a:rPr lang="en-US"/>
              <a:t>  BUS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065463" y="712788"/>
            <a:ext cx="2012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PEER TO PEER</a:t>
            </a:r>
          </a:p>
          <a:p>
            <a:pPr eaLnBrk="1" hangingPunct="1"/>
            <a:r>
              <a:rPr lang="en-US"/>
              <a:t>CLIENT-SERVER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33375" y="5713413"/>
            <a:ext cx="46164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PYSHICAL / WIRELESS</a:t>
            </a:r>
            <a:br>
              <a:rPr lang="en-US"/>
            </a:br>
            <a:r>
              <a:rPr lang="en-US"/>
              <a:t>  TWISTED PAIR, COAXIAL, FIBRE OPTIC</a:t>
            </a:r>
          </a:p>
          <a:p>
            <a:pPr eaLnBrk="1" hangingPunct="1"/>
            <a:r>
              <a:rPr lang="en-US"/>
              <a:t>  INFRARED, RADIOWAVE, SATELLITE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3217863"/>
            <a:ext cx="11493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NIC</a:t>
            </a:r>
          </a:p>
          <a:p>
            <a:pPr eaLnBrk="1" hangingPunct="1"/>
            <a:r>
              <a:rPr lang="en-US"/>
              <a:t>HUB</a:t>
            </a:r>
          </a:p>
          <a:p>
            <a:pPr eaLnBrk="1" hangingPunct="1"/>
            <a:r>
              <a:rPr lang="en-US"/>
              <a:t>ROUTER</a:t>
            </a:r>
          </a:p>
          <a:p>
            <a:pPr eaLnBrk="1" hangingPunct="1"/>
            <a:r>
              <a:rPr lang="en-US"/>
              <a:t>MODEM</a:t>
            </a:r>
          </a:p>
          <a:p>
            <a:pPr eaLnBrk="1" hangingPunct="1"/>
            <a:r>
              <a:rPr lang="en-US"/>
              <a:t>ACCESS</a:t>
            </a:r>
          </a:p>
          <a:p>
            <a:pPr eaLnBrk="1" hangingPunct="1"/>
            <a:r>
              <a:rPr lang="en-US"/>
              <a:t>   POINT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7197725" y="812800"/>
            <a:ext cx="7175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LAN</a:t>
            </a:r>
          </a:p>
          <a:p>
            <a:pPr eaLnBrk="1" hangingPunct="1"/>
            <a:r>
              <a:rPr lang="en-US"/>
              <a:t>MAN</a:t>
            </a:r>
          </a:p>
          <a:p>
            <a:pPr eaLnBrk="1" hangingPunct="1"/>
            <a:r>
              <a:rPr lang="en-US"/>
              <a:t>WAN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7316788" y="2552700"/>
            <a:ext cx="14033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INTRANET</a:t>
            </a:r>
          </a:p>
          <a:p>
            <a:pPr eaLnBrk="1" hangingPunct="1"/>
            <a:r>
              <a:rPr lang="en-US"/>
              <a:t>EXTRANET</a:t>
            </a:r>
          </a:p>
          <a:p>
            <a:pPr eaLnBrk="1" hangingPunct="1"/>
            <a:r>
              <a:rPr lang="en-US"/>
              <a:t>INTERNET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829550" y="4448175"/>
            <a:ext cx="968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/>
              <a:t>TCP/IP  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202238" y="5656263"/>
            <a:ext cx="3765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NETWORK OPERATING SYSTEM</a:t>
            </a:r>
          </a:p>
          <a:p>
            <a:pPr eaLnBrk="1" hangingPunct="1"/>
            <a:r>
              <a:rPr lang="en-US"/>
              <a:t>CLIENT SOFTWARE</a:t>
            </a:r>
          </a:p>
        </p:txBody>
      </p:sp>
      <p:grpSp>
        <p:nvGrpSpPr>
          <p:cNvPr id="5132" name="Group 12"/>
          <p:cNvGrpSpPr>
            <a:grpSpLocks/>
          </p:cNvGrpSpPr>
          <p:nvPr/>
        </p:nvGrpSpPr>
        <p:grpSpPr bwMode="auto">
          <a:xfrm>
            <a:off x="1006475" y="820738"/>
            <a:ext cx="1335088" cy="1214437"/>
            <a:chOff x="3220" y="106"/>
            <a:chExt cx="2365" cy="2237"/>
          </a:xfrm>
        </p:grpSpPr>
        <p:sp>
          <p:nvSpPr>
            <p:cNvPr id="5159" name="Oval 13"/>
            <p:cNvSpPr>
              <a:spLocks noChangeArrowheads="1"/>
            </p:cNvSpPr>
            <p:nvPr/>
          </p:nvSpPr>
          <p:spPr bwMode="auto">
            <a:xfrm>
              <a:off x="3462" y="257"/>
              <a:ext cx="1895" cy="189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grpSp>
          <p:nvGrpSpPr>
            <p:cNvPr id="5160" name="Group 14"/>
            <p:cNvGrpSpPr>
              <a:grpSpLocks/>
            </p:cNvGrpSpPr>
            <p:nvPr/>
          </p:nvGrpSpPr>
          <p:grpSpPr bwMode="auto">
            <a:xfrm>
              <a:off x="3378" y="290"/>
              <a:ext cx="520" cy="567"/>
              <a:chOff x="292" y="355"/>
              <a:chExt cx="615" cy="702"/>
            </a:xfrm>
          </p:grpSpPr>
          <p:sp>
            <p:nvSpPr>
              <p:cNvPr id="5185" name="Rectangle 15"/>
              <p:cNvSpPr>
                <a:spLocks noChangeArrowheads="1"/>
              </p:cNvSpPr>
              <p:nvPr/>
            </p:nvSpPr>
            <p:spPr bwMode="auto">
              <a:xfrm>
                <a:off x="355" y="355"/>
                <a:ext cx="482" cy="47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86" name="AutoShape 16"/>
              <p:cNvSpPr>
                <a:spLocks noChangeArrowheads="1"/>
              </p:cNvSpPr>
              <p:nvPr/>
            </p:nvSpPr>
            <p:spPr bwMode="auto">
              <a:xfrm>
                <a:off x="388" y="394"/>
                <a:ext cx="417" cy="347"/>
              </a:xfrm>
              <a:prstGeom prst="roundRect">
                <a:avLst>
                  <a:gd name="adj" fmla="val 907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87" name="Oval 17"/>
              <p:cNvSpPr>
                <a:spLocks noChangeArrowheads="1"/>
              </p:cNvSpPr>
              <p:nvPr/>
            </p:nvSpPr>
            <p:spPr bwMode="auto">
              <a:xfrm>
                <a:off x="671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88" name="Oval 18"/>
              <p:cNvSpPr>
                <a:spLocks noChangeArrowheads="1"/>
              </p:cNvSpPr>
              <p:nvPr/>
            </p:nvSpPr>
            <p:spPr bwMode="auto">
              <a:xfrm>
                <a:off x="743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89" name="AutoShape 19"/>
              <p:cNvSpPr>
                <a:spLocks noChangeArrowheads="1"/>
              </p:cNvSpPr>
              <p:nvPr/>
            </p:nvSpPr>
            <p:spPr bwMode="auto">
              <a:xfrm rot="10800000">
                <a:off x="292" y="892"/>
                <a:ext cx="615" cy="16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40 w 21600"/>
                  <a:gd name="T13" fmla="*/ 2749 h 21600"/>
                  <a:gd name="T14" fmla="*/ 18860 w 21600"/>
                  <a:gd name="T15" fmla="*/ 188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855" y="21600"/>
                    </a:lnTo>
                    <a:lnTo>
                      <a:pt x="1974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61" name="Group 20"/>
            <p:cNvGrpSpPr>
              <a:grpSpLocks/>
            </p:cNvGrpSpPr>
            <p:nvPr/>
          </p:nvGrpSpPr>
          <p:grpSpPr bwMode="auto">
            <a:xfrm>
              <a:off x="3220" y="1309"/>
              <a:ext cx="520" cy="567"/>
              <a:chOff x="292" y="355"/>
              <a:chExt cx="615" cy="702"/>
            </a:xfrm>
          </p:grpSpPr>
          <p:sp>
            <p:nvSpPr>
              <p:cNvPr id="5180" name="Rectangle 21"/>
              <p:cNvSpPr>
                <a:spLocks noChangeArrowheads="1"/>
              </p:cNvSpPr>
              <p:nvPr/>
            </p:nvSpPr>
            <p:spPr bwMode="auto">
              <a:xfrm>
                <a:off x="355" y="355"/>
                <a:ext cx="482" cy="47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81" name="AutoShape 22"/>
              <p:cNvSpPr>
                <a:spLocks noChangeArrowheads="1"/>
              </p:cNvSpPr>
              <p:nvPr/>
            </p:nvSpPr>
            <p:spPr bwMode="auto">
              <a:xfrm>
                <a:off x="388" y="394"/>
                <a:ext cx="417" cy="347"/>
              </a:xfrm>
              <a:prstGeom prst="roundRect">
                <a:avLst>
                  <a:gd name="adj" fmla="val 907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82" name="Oval 23"/>
              <p:cNvSpPr>
                <a:spLocks noChangeArrowheads="1"/>
              </p:cNvSpPr>
              <p:nvPr/>
            </p:nvSpPr>
            <p:spPr bwMode="auto">
              <a:xfrm>
                <a:off x="671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83" name="Oval 24"/>
              <p:cNvSpPr>
                <a:spLocks noChangeArrowheads="1"/>
              </p:cNvSpPr>
              <p:nvPr/>
            </p:nvSpPr>
            <p:spPr bwMode="auto">
              <a:xfrm>
                <a:off x="743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84" name="AutoShape 25"/>
              <p:cNvSpPr>
                <a:spLocks noChangeArrowheads="1"/>
              </p:cNvSpPr>
              <p:nvPr/>
            </p:nvSpPr>
            <p:spPr bwMode="auto">
              <a:xfrm rot="10800000">
                <a:off x="292" y="892"/>
                <a:ext cx="615" cy="16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40 w 21600"/>
                  <a:gd name="T13" fmla="*/ 2749 h 21600"/>
                  <a:gd name="T14" fmla="*/ 18860 w 21600"/>
                  <a:gd name="T15" fmla="*/ 188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855" y="21600"/>
                    </a:lnTo>
                    <a:lnTo>
                      <a:pt x="1974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62" name="Group 26"/>
            <p:cNvGrpSpPr>
              <a:grpSpLocks/>
            </p:cNvGrpSpPr>
            <p:nvPr/>
          </p:nvGrpSpPr>
          <p:grpSpPr bwMode="auto">
            <a:xfrm>
              <a:off x="4246" y="1776"/>
              <a:ext cx="520" cy="567"/>
              <a:chOff x="292" y="355"/>
              <a:chExt cx="615" cy="702"/>
            </a:xfrm>
          </p:grpSpPr>
          <p:sp>
            <p:nvSpPr>
              <p:cNvPr id="5175" name="Rectangle 27"/>
              <p:cNvSpPr>
                <a:spLocks noChangeArrowheads="1"/>
              </p:cNvSpPr>
              <p:nvPr/>
            </p:nvSpPr>
            <p:spPr bwMode="auto">
              <a:xfrm>
                <a:off x="355" y="355"/>
                <a:ext cx="482" cy="47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76" name="AutoShape 28"/>
              <p:cNvSpPr>
                <a:spLocks noChangeArrowheads="1"/>
              </p:cNvSpPr>
              <p:nvPr/>
            </p:nvSpPr>
            <p:spPr bwMode="auto">
              <a:xfrm>
                <a:off x="388" y="394"/>
                <a:ext cx="417" cy="347"/>
              </a:xfrm>
              <a:prstGeom prst="roundRect">
                <a:avLst>
                  <a:gd name="adj" fmla="val 907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77" name="Oval 29"/>
              <p:cNvSpPr>
                <a:spLocks noChangeArrowheads="1"/>
              </p:cNvSpPr>
              <p:nvPr/>
            </p:nvSpPr>
            <p:spPr bwMode="auto">
              <a:xfrm>
                <a:off x="671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78" name="Oval 30"/>
              <p:cNvSpPr>
                <a:spLocks noChangeArrowheads="1"/>
              </p:cNvSpPr>
              <p:nvPr/>
            </p:nvSpPr>
            <p:spPr bwMode="auto">
              <a:xfrm>
                <a:off x="743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79" name="AutoShape 31"/>
              <p:cNvSpPr>
                <a:spLocks noChangeArrowheads="1"/>
              </p:cNvSpPr>
              <p:nvPr/>
            </p:nvSpPr>
            <p:spPr bwMode="auto">
              <a:xfrm rot="10800000">
                <a:off x="292" y="892"/>
                <a:ext cx="615" cy="16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40 w 21600"/>
                  <a:gd name="T13" fmla="*/ 2749 h 21600"/>
                  <a:gd name="T14" fmla="*/ 18860 w 21600"/>
                  <a:gd name="T15" fmla="*/ 188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855" y="21600"/>
                    </a:lnTo>
                    <a:lnTo>
                      <a:pt x="1974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63" name="Group 32"/>
            <p:cNvGrpSpPr>
              <a:grpSpLocks/>
            </p:cNvGrpSpPr>
            <p:nvPr/>
          </p:nvGrpSpPr>
          <p:grpSpPr bwMode="auto">
            <a:xfrm>
              <a:off x="5065" y="991"/>
              <a:ext cx="520" cy="567"/>
              <a:chOff x="292" y="355"/>
              <a:chExt cx="615" cy="702"/>
            </a:xfrm>
          </p:grpSpPr>
          <p:sp>
            <p:nvSpPr>
              <p:cNvPr id="5170" name="Rectangle 33"/>
              <p:cNvSpPr>
                <a:spLocks noChangeArrowheads="1"/>
              </p:cNvSpPr>
              <p:nvPr/>
            </p:nvSpPr>
            <p:spPr bwMode="auto">
              <a:xfrm>
                <a:off x="355" y="355"/>
                <a:ext cx="482" cy="47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71" name="AutoShape 34"/>
              <p:cNvSpPr>
                <a:spLocks noChangeArrowheads="1"/>
              </p:cNvSpPr>
              <p:nvPr/>
            </p:nvSpPr>
            <p:spPr bwMode="auto">
              <a:xfrm>
                <a:off x="388" y="394"/>
                <a:ext cx="417" cy="347"/>
              </a:xfrm>
              <a:prstGeom prst="roundRect">
                <a:avLst>
                  <a:gd name="adj" fmla="val 907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72" name="Oval 35"/>
              <p:cNvSpPr>
                <a:spLocks noChangeArrowheads="1"/>
              </p:cNvSpPr>
              <p:nvPr/>
            </p:nvSpPr>
            <p:spPr bwMode="auto">
              <a:xfrm>
                <a:off x="671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73" name="Oval 36"/>
              <p:cNvSpPr>
                <a:spLocks noChangeArrowheads="1"/>
              </p:cNvSpPr>
              <p:nvPr/>
            </p:nvSpPr>
            <p:spPr bwMode="auto">
              <a:xfrm>
                <a:off x="743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74" name="AutoShape 37"/>
              <p:cNvSpPr>
                <a:spLocks noChangeArrowheads="1"/>
              </p:cNvSpPr>
              <p:nvPr/>
            </p:nvSpPr>
            <p:spPr bwMode="auto">
              <a:xfrm rot="10800000">
                <a:off x="292" y="892"/>
                <a:ext cx="615" cy="16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40 w 21600"/>
                  <a:gd name="T13" fmla="*/ 2749 h 21600"/>
                  <a:gd name="T14" fmla="*/ 18860 w 21600"/>
                  <a:gd name="T15" fmla="*/ 188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855" y="21600"/>
                    </a:lnTo>
                    <a:lnTo>
                      <a:pt x="1974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64" name="Group 38"/>
            <p:cNvGrpSpPr>
              <a:grpSpLocks/>
            </p:cNvGrpSpPr>
            <p:nvPr/>
          </p:nvGrpSpPr>
          <p:grpSpPr bwMode="auto">
            <a:xfrm>
              <a:off x="4589" y="106"/>
              <a:ext cx="520" cy="567"/>
              <a:chOff x="292" y="355"/>
              <a:chExt cx="615" cy="702"/>
            </a:xfrm>
          </p:grpSpPr>
          <p:sp>
            <p:nvSpPr>
              <p:cNvPr id="5165" name="Rectangle 39"/>
              <p:cNvSpPr>
                <a:spLocks noChangeArrowheads="1"/>
              </p:cNvSpPr>
              <p:nvPr/>
            </p:nvSpPr>
            <p:spPr bwMode="auto">
              <a:xfrm>
                <a:off x="355" y="355"/>
                <a:ext cx="482" cy="47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66" name="AutoShape 40"/>
              <p:cNvSpPr>
                <a:spLocks noChangeArrowheads="1"/>
              </p:cNvSpPr>
              <p:nvPr/>
            </p:nvSpPr>
            <p:spPr bwMode="auto">
              <a:xfrm>
                <a:off x="388" y="394"/>
                <a:ext cx="417" cy="347"/>
              </a:xfrm>
              <a:prstGeom prst="roundRect">
                <a:avLst>
                  <a:gd name="adj" fmla="val 907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67" name="Oval 41"/>
              <p:cNvSpPr>
                <a:spLocks noChangeArrowheads="1"/>
              </p:cNvSpPr>
              <p:nvPr/>
            </p:nvSpPr>
            <p:spPr bwMode="auto">
              <a:xfrm>
                <a:off x="671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68" name="Oval 42"/>
              <p:cNvSpPr>
                <a:spLocks noChangeArrowheads="1"/>
              </p:cNvSpPr>
              <p:nvPr/>
            </p:nvSpPr>
            <p:spPr bwMode="auto">
              <a:xfrm>
                <a:off x="743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69" name="AutoShape 43"/>
              <p:cNvSpPr>
                <a:spLocks noChangeArrowheads="1"/>
              </p:cNvSpPr>
              <p:nvPr/>
            </p:nvSpPr>
            <p:spPr bwMode="auto">
              <a:xfrm rot="10800000">
                <a:off x="292" y="892"/>
                <a:ext cx="615" cy="16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40 w 21600"/>
                  <a:gd name="T13" fmla="*/ 2749 h 21600"/>
                  <a:gd name="T14" fmla="*/ 18860 w 21600"/>
                  <a:gd name="T15" fmla="*/ 188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855" y="21600"/>
                    </a:lnTo>
                    <a:lnTo>
                      <a:pt x="1974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5133" name="Picture 44" descr="router"/>
          <p:cNvPicPr>
            <a:picLocks noChangeAspect="1" noChangeArrowheads="1"/>
          </p:cNvPicPr>
          <p:nvPr/>
        </p:nvPicPr>
        <p:blipFill>
          <a:blip r:embed="rId2"/>
          <a:srcRect t="19304" b="19789"/>
          <a:stretch>
            <a:fillRect/>
          </a:stretch>
        </p:blipFill>
        <p:spPr bwMode="auto">
          <a:xfrm>
            <a:off x="1065213" y="3762375"/>
            <a:ext cx="1190625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45" descr="untitled"/>
          <p:cNvPicPr>
            <a:picLocks noChangeAspect="1" noChangeArrowheads="1"/>
          </p:cNvPicPr>
          <p:nvPr/>
        </p:nvPicPr>
        <p:blipFill>
          <a:blip r:embed="rId3"/>
          <a:srcRect l="8815" t="42592" r="19691" b="21509"/>
          <a:stretch>
            <a:fillRect/>
          </a:stretch>
        </p:blipFill>
        <p:spPr bwMode="auto">
          <a:xfrm>
            <a:off x="2217738" y="5221288"/>
            <a:ext cx="1243012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46" descr="dell_server1"/>
          <p:cNvPicPr>
            <a:picLocks noChangeAspect="1" noChangeArrowheads="1"/>
          </p:cNvPicPr>
          <p:nvPr/>
        </p:nvPicPr>
        <p:blipFill>
          <a:blip r:embed="rId4"/>
          <a:srcRect r="10060"/>
          <a:stretch>
            <a:fillRect/>
          </a:stretch>
        </p:blipFill>
        <p:spPr bwMode="auto">
          <a:xfrm>
            <a:off x="5167313" y="225425"/>
            <a:ext cx="936625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7"/>
          <p:cNvPicPr>
            <a:picLocks noChangeAspect="1" noChangeArrowheads="1"/>
          </p:cNvPicPr>
          <p:nvPr/>
        </p:nvPicPr>
        <p:blipFill>
          <a:blip r:embed="rId5"/>
          <a:srcRect l="11697" t="16693" r="9129" b="21063"/>
          <a:stretch>
            <a:fillRect/>
          </a:stretch>
        </p:blipFill>
        <p:spPr bwMode="auto">
          <a:xfrm>
            <a:off x="5146675" y="4937125"/>
            <a:ext cx="958850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Freeform 48"/>
          <p:cNvSpPr>
            <a:spLocks/>
          </p:cNvSpPr>
          <p:nvPr/>
        </p:nvSpPr>
        <p:spPr bwMode="auto">
          <a:xfrm>
            <a:off x="4651375" y="3511550"/>
            <a:ext cx="728663" cy="1087438"/>
          </a:xfrm>
          <a:custGeom>
            <a:avLst/>
            <a:gdLst>
              <a:gd name="T0" fmla="*/ 0 w 559"/>
              <a:gd name="T1" fmla="*/ 0 h 685"/>
              <a:gd name="T2" fmla="*/ 2147483647 w 559"/>
              <a:gd name="T3" fmla="*/ 2147483647 h 685"/>
              <a:gd name="T4" fmla="*/ 2147483647 w 559"/>
              <a:gd name="T5" fmla="*/ 0 h 685"/>
              <a:gd name="T6" fmla="*/ 0 w 559"/>
              <a:gd name="T7" fmla="*/ 0 h 685"/>
              <a:gd name="T8" fmla="*/ 0 60000 65536"/>
              <a:gd name="T9" fmla="*/ 0 60000 65536"/>
              <a:gd name="T10" fmla="*/ 0 60000 65536"/>
              <a:gd name="T11" fmla="*/ 0 60000 65536"/>
              <a:gd name="T12" fmla="*/ 0 w 559"/>
              <a:gd name="T13" fmla="*/ 0 h 685"/>
              <a:gd name="T14" fmla="*/ 559 w 559"/>
              <a:gd name="T15" fmla="*/ 685 h 68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" h="685">
                <a:moveTo>
                  <a:pt x="0" y="0"/>
                </a:moveTo>
                <a:lnTo>
                  <a:pt x="559" y="685"/>
                </a:lnTo>
                <a:lnTo>
                  <a:pt x="225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8" name="Freeform 49"/>
          <p:cNvSpPr>
            <a:spLocks/>
          </p:cNvSpPr>
          <p:nvPr/>
        </p:nvSpPr>
        <p:spPr bwMode="auto">
          <a:xfrm>
            <a:off x="5235575" y="3432175"/>
            <a:ext cx="1749425" cy="768350"/>
          </a:xfrm>
          <a:custGeom>
            <a:avLst/>
            <a:gdLst>
              <a:gd name="T0" fmla="*/ 0 w 960"/>
              <a:gd name="T1" fmla="*/ 0 h 434"/>
              <a:gd name="T2" fmla="*/ 2147483647 w 960"/>
              <a:gd name="T3" fmla="*/ 2147483647 h 434"/>
              <a:gd name="T4" fmla="*/ 2147483647 w 960"/>
              <a:gd name="T5" fmla="*/ 0 h 434"/>
              <a:gd name="T6" fmla="*/ 0 w 960"/>
              <a:gd name="T7" fmla="*/ 0 h 434"/>
              <a:gd name="T8" fmla="*/ 0 60000 65536"/>
              <a:gd name="T9" fmla="*/ 0 60000 65536"/>
              <a:gd name="T10" fmla="*/ 0 60000 65536"/>
              <a:gd name="T11" fmla="*/ 0 60000 65536"/>
              <a:gd name="T12" fmla="*/ 0 w 960"/>
              <a:gd name="T13" fmla="*/ 0 h 434"/>
              <a:gd name="T14" fmla="*/ 960 w 960"/>
              <a:gd name="T15" fmla="*/ 434 h 4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0" h="434">
                <a:moveTo>
                  <a:pt x="0" y="0"/>
                </a:moveTo>
                <a:lnTo>
                  <a:pt x="960" y="434"/>
                </a:lnTo>
                <a:lnTo>
                  <a:pt x="176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Freeform 50"/>
          <p:cNvSpPr>
            <a:spLocks/>
          </p:cNvSpPr>
          <p:nvPr/>
        </p:nvSpPr>
        <p:spPr bwMode="auto">
          <a:xfrm>
            <a:off x="5857875" y="3041650"/>
            <a:ext cx="1390650" cy="119063"/>
          </a:xfrm>
          <a:custGeom>
            <a:avLst/>
            <a:gdLst>
              <a:gd name="T0" fmla="*/ 0 w 826"/>
              <a:gd name="T1" fmla="*/ 0 h 117"/>
              <a:gd name="T2" fmla="*/ 2147483647 w 826"/>
              <a:gd name="T3" fmla="*/ 2147483647 h 117"/>
              <a:gd name="T4" fmla="*/ 0 w 826"/>
              <a:gd name="T5" fmla="*/ 2147483647 h 117"/>
              <a:gd name="T6" fmla="*/ 0 w 826"/>
              <a:gd name="T7" fmla="*/ 0 h 117"/>
              <a:gd name="T8" fmla="*/ 0 60000 65536"/>
              <a:gd name="T9" fmla="*/ 0 60000 65536"/>
              <a:gd name="T10" fmla="*/ 0 60000 65536"/>
              <a:gd name="T11" fmla="*/ 0 60000 65536"/>
              <a:gd name="T12" fmla="*/ 0 w 826"/>
              <a:gd name="T13" fmla="*/ 0 h 117"/>
              <a:gd name="T14" fmla="*/ 826 w 826"/>
              <a:gd name="T15" fmla="*/ 117 h 1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26" h="117">
                <a:moveTo>
                  <a:pt x="0" y="0"/>
                </a:moveTo>
                <a:lnTo>
                  <a:pt x="826" y="58"/>
                </a:lnTo>
                <a:lnTo>
                  <a:pt x="0" y="117"/>
                </a:lnTo>
                <a:lnTo>
                  <a:pt x="0" y="0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0" name="Freeform 51"/>
          <p:cNvSpPr>
            <a:spLocks/>
          </p:cNvSpPr>
          <p:nvPr/>
        </p:nvSpPr>
        <p:spPr bwMode="auto">
          <a:xfrm>
            <a:off x="5103813" y="1563688"/>
            <a:ext cx="1789112" cy="1179512"/>
          </a:xfrm>
          <a:custGeom>
            <a:avLst/>
            <a:gdLst>
              <a:gd name="T0" fmla="*/ 0 w 1219"/>
              <a:gd name="T1" fmla="*/ 2147483647 h 860"/>
              <a:gd name="T2" fmla="*/ 2147483647 w 1219"/>
              <a:gd name="T3" fmla="*/ 0 h 860"/>
              <a:gd name="T4" fmla="*/ 2147483647 w 1219"/>
              <a:gd name="T5" fmla="*/ 2147483647 h 860"/>
              <a:gd name="T6" fmla="*/ 0 w 1219"/>
              <a:gd name="T7" fmla="*/ 2147483647 h 860"/>
              <a:gd name="T8" fmla="*/ 0 60000 65536"/>
              <a:gd name="T9" fmla="*/ 0 60000 65536"/>
              <a:gd name="T10" fmla="*/ 0 60000 65536"/>
              <a:gd name="T11" fmla="*/ 0 60000 65536"/>
              <a:gd name="T12" fmla="*/ 0 w 1219"/>
              <a:gd name="T13" fmla="*/ 0 h 860"/>
              <a:gd name="T14" fmla="*/ 1219 w 1219"/>
              <a:gd name="T15" fmla="*/ 860 h 8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19" h="860">
                <a:moveTo>
                  <a:pt x="0" y="860"/>
                </a:moveTo>
                <a:lnTo>
                  <a:pt x="1219" y="0"/>
                </a:lnTo>
                <a:lnTo>
                  <a:pt x="184" y="843"/>
                </a:lnTo>
                <a:lnTo>
                  <a:pt x="0" y="860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1" name="Freeform 52"/>
          <p:cNvSpPr>
            <a:spLocks/>
          </p:cNvSpPr>
          <p:nvPr/>
        </p:nvSpPr>
        <p:spPr bwMode="auto">
          <a:xfrm>
            <a:off x="4386263" y="1365250"/>
            <a:ext cx="438150" cy="1365250"/>
          </a:xfrm>
          <a:custGeom>
            <a:avLst/>
            <a:gdLst>
              <a:gd name="T0" fmla="*/ 0 w 276"/>
              <a:gd name="T1" fmla="*/ 2147483647 h 952"/>
              <a:gd name="T2" fmla="*/ 2147483647 w 276"/>
              <a:gd name="T3" fmla="*/ 0 h 952"/>
              <a:gd name="T4" fmla="*/ 2147483647 w 276"/>
              <a:gd name="T5" fmla="*/ 2147483647 h 952"/>
              <a:gd name="T6" fmla="*/ 0 w 276"/>
              <a:gd name="T7" fmla="*/ 2147483647 h 952"/>
              <a:gd name="T8" fmla="*/ 0 60000 65536"/>
              <a:gd name="T9" fmla="*/ 0 60000 65536"/>
              <a:gd name="T10" fmla="*/ 0 60000 65536"/>
              <a:gd name="T11" fmla="*/ 0 60000 65536"/>
              <a:gd name="T12" fmla="*/ 0 w 276"/>
              <a:gd name="T13" fmla="*/ 0 h 952"/>
              <a:gd name="T14" fmla="*/ 276 w 276"/>
              <a:gd name="T15" fmla="*/ 952 h 9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6" h="952">
                <a:moveTo>
                  <a:pt x="0" y="943"/>
                </a:moveTo>
                <a:lnTo>
                  <a:pt x="276" y="0"/>
                </a:lnTo>
                <a:lnTo>
                  <a:pt x="117" y="952"/>
                </a:lnTo>
                <a:lnTo>
                  <a:pt x="0" y="943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2" name="Freeform 53"/>
          <p:cNvSpPr>
            <a:spLocks/>
          </p:cNvSpPr>
          <p:nvPr/>
        </p:nvSpPr>
        <p:spPr bwMode="auto">
          <a:xfrm>
            <a:off x="2490788" y="1974850"/>
            <a:ext cx="1457325" cy="793750"/>
          </a:xfrm>
          <a:custGeom>
            <a:avLst/>
            <a:gdLst>
              <a:gd name="T0" fmla="*/ 2147483647 w 692"/>
              <a:gd name="T1" fmla="*/ 2147483647 h 384"/>
              <a:gd name="T2" fmla="*/ 0 w 692"/>
              <a:gd name="T3" fmla="*/ 0 h 384"/>
              <a:gd name="T4" fmla="*/ 2147483647 w 692"/>
              <a:gd name="T5" fmla="*/ 2147483647 h 384"/>
              <a:gd name="T6" fmla="*/ 2147483647 w 692"/>
              <a:gd name="T7" fmla="*/ 2147483647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692"/>
              <a:gd name="T13" fmla="*/ 0 h 384"/>
              <a:gd name="T14" fmla="*/ 692 w 69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92" h="384">
                <a:moveTo>
                  <a:pt x="692" y="376"/>
                </a:moveTo>
                <a:lnTo>
                  <a:pt x="0" y="0"/>
                </a:lnTo>
                <a:lnTo>
                  <a:pt x="525" y="384"/>
                </a:lnTo>
                <a:lnTo>
                  <a:pt x="692" y="376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3" name="Freeform 54"/>
          <p:cNvSpPr>
            <a:spLocks/>
          </p:cNvSpPr>
          <p:nvPr/>
        </p:nvSpPr>
        <p:spPr bwMode="auto">
          <a:xfrm rot="-405049">
            <a:off x="2093913" y="3171825"/>
            <a:ext cx="1325562" cy="185738"/>
          </a:xfrm>
          <a:custGeom>
            <a:avLst/>
            <a:gdLst>
              <a:gd name="T0" fmla="*/ 0 w 659"/>
              <a:gd name="T1" fmla="*/ 2147483647 h 125"/>
              <a:gd name="T2" fmla="*/ 2147483647 w 659"/>
              <a:gd name="T3" fmla="*/ 0 h 125"/>
              <a:gd name="T4" fmla="*/ 2147483647 w 659"/>
              <a:gd name="T5" fmla="*/ 2147483647 h 125"/>
              <a:gd name="T6" fmla="*/ 0 w 659"/>
              <a:gd name="T7" fmla="*/ 2147483647 h 125"/>
              <a:gd name="T8" fmla="*/ 0 60000 65536"/>
              <a:gd name="T9" fmla="*/ 0 60000 65536"/>
              <a:gd name="T10" fmla="*/ 0 60000 65536"/>
              <a:gd name="T11" fmla="*/ 0 60000 65536"/>
              <a:gd name="T12" fmla="*/ 0 w 659"/>
              <a:gd name="T13" fmla="*/ 0 h 125"/>
              <a:gd name="T14" fmla="*/ 659 w 659"/>
              <a:gd name="T15" fmla="*/ 125 h 1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59" h="125">
                <a:moveTo>
                  <a:pt x="0" y="125"/>
                </a:moveTo>
                <a:lnTo>
                  <a:pt x="659" y="0"/>
                </a:lnTo>
                <a:lnTo>
                  <a:pt x="659" y="100"/>
                </a:lnTo>
                <a:lnTo>
                  <a:pt x="0" y="125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4" name="Freeform 55"/>
          <p:cNvSpPr>
            <a:spLocks/>
          </p:cNvSpPr>
          <p:nvPr/>
        </p:nvSpPr>
        <p:spPr bwMode="auto">
          <a:xfrm>
            <a:off x="3035300" y="3525838"/>
            <a:ext cx="1231900" cy="1154112"/>
          </a:xfrm>
          <a:custGeom>
            <a:avLst/>
            <a:gdLst>
              <a:gd name="T0" fmla="*/ 2147483647 w 902"/>
              <a:gd name="T1" fmla="*/ 0 h 843"/>
              <a:gd name="T2" fmla="*/ 2147483647 w 902"/>
              <a:gd name="T3" fmla="*/ 0 h 843"/>
              <a:gd name="T4" fmla="*/ 0 w 902"/>
              <a:gd name="T5" fmla="*/ 2147483647 h 843"/>
              <a:gd name="T6" fmla="*/ 2147483647 w 902"/>
              <a:gd name="T7" fmla="*/ 0 h 843"/>
              <a:gd name="T8" fmla="*/ 0 60000 65536"/>
              <a:gd name="T9" fmla="*/ 0 60000 65536"/>
              <a:gd name="T10" fmla="*/ 0 60000 65536"/>
              <a:gd name="T11" fmla="*/ 0 60000 65536"/>
              <a:gd name="T12" fmla="*/ 0 w 902"/>
              <a:gd name="T13" fmla="*/ 0 h 843"/>
              <a:gd name="T14" fmla="*/ 902 w 902"/>
              <a:gd name="T15" fmla="*/ 843 h 8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02" h="843">
                <a:moveTo>
                  <a:pt x="902" y="0"/>
                </a:moveTo>
                <a:lnTo>
                  <a:pt x="693" y="0"/>
                </a:lnTo>
                <a:lnTo>
                  <a:pt x="0" y="843"/>
                </a:lnTo>
                <a:lnTo>
                  <a:pt x="902" y="0"/>
                </a:lnTo>
                <a:close/>
              </a:path>
            </a:pathLst>
          </a:custGeom>
          <a:solidFill>
            <a:srgbClr val="3333CC"/>
          </a:solidFill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5" name="Rectangle 56"/>
          <p:cNvSpPr>
            <a:spLocks noChangeArrowheads="1"/>
          </p:cNvSpPr>
          <p:nvPr/>
        </p:nvSpPr>
        <p:spPr bwMode="auto">
          <a:xfrm>
            <a:off x="2881313" y="257175"/>
            <a:ext cx="2333625" cy="45085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FFFF00"/>
                </a:solidFill>
              </a:rPr>
              <a:t>ARCHITECTURE</a:t>
            </a:r>
          </a:p>
        </p:txBody>
      </p:sp>
      <p:sp>
        <p:nvSpPr>
          <p:cNvPr id="5146" name="Rectangle 57"/>
          <p:cNvSpPr>
            <a:spLocks noChangeArrowheads="1"/>
          </p:cNvSpPr>
          <p:nvPr/>
        </p:nvSpPr>
        <p:spPr bwMode="auto">
          <a:xfrm>
            <a:off x="6943725" y="357188"/>
            <a:ext cx="1247775" cy="45085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FFFF00"/>
                </a:solidFill>
              </a:rPr>
              <a:t>TYPES</a:t>
            </a:r>
          </a:p>
        </p:txBody>
      </p:sp>
      <p:sp>
        <p:nvSpPr>
          <p:cNvPr id="5147" name="Rectangle 58"/>
          <p:cNvSpPr>
            <a:spLocks noChangeArrowheads="1"/>
          </p:cNvSpPr>
          <p:nvPr/>
        </p:nvSpPr>
        <p:spPr bwMode="auto">
          <a:xfrm>
            <a:off x="6967538" y="2085975"/>
            <a:ext cx="1978025" cy="45085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FFFF00"/>
                </a:solidFill>
              </a:rPr>
              <a:t>TECHNOLOGY</a:t>
            </a:r>
          </a:p>
        </p:txBody>
      </p:sp>
      <p:sp>
        <p:nvSpPr>
          <p:cNvPr id="5148" name="Rectangle 59"/>
          <p:cNvSpPr>
            <a:spLocks noChangeArrowheads="1"/>
          </p:cNvSpPr>
          <p:nvPr/>
        </p:nvSpPr>
        <p:spPr bwMode="auto">
          <a:xfrm>
            <a:off x="7104063" y="3960813"/>
            <a:ext cx="1698625" cy="45085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FFFF00"/>
                </a:solidFill>
              </a:rPr>
              <a:t>PROTOCOL</a:t>
            </a:r>
          </a:p>
        </p:txBody>
      </p:sp>
      <p:sp>
        <p:nvSpPr>
          <p:cNvPr id="5149" name="Rectangle 60"/>
          <p:cNvSpPr>
            <a:spLocks noChangeArrowheads="1"/>
          </p:cNvSpPr>
          <p:nvPr/>
        </p:nvSpPr>
        <p:spPr bwMode="auto">
          <a:xfrm>
            <a:off x="6122988" y="5092700"/>
            <a:ext cx="1698625" cy="45085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FFFF00"/>
                </a:solidFill>
              </a:rPr>
              <a:t>SOFTWARE</a:t>
            </a:r>
          </a:p>
        </p:txBody>
      </p:sp>
      <p:sp>
        <p:nvSpPr>
          <p:cNvPr id="5150" name="Rectangle 61"/>
          <p:cNvSpPr>
            <a:spLocks noChangeArrowheads="1"/>
          </p:cNvSpPr>
          <p:nvPr/>
        </p:nvSpPr>
        <p:spPr bwMode="auto">
          <a:xfrm>
            <a:off x="427038" y="5233988"/>
            <a:ext cx="1698625" cy="45085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FFFF00"/>
                </a:solidFill>
              </a:rPr>
              <a:t>MEDIUM</a:t>
            </a:r>
          </a:p>
        </p:txBody>
      </p:sp>
      <p:sp>
        <p:nvSpPr>
          <p:cNvPr id="5151" name="Rectangle 62"/>
          <p:cNvSpPr>
            <a:spLocks noChangeArrowheads="1"/>
          </p:cNvSpPr>
          <p:nvPr/>
        </p:nvSpPr>
        <p:spPr bwMode="auto">
          <a:xfrm>
            <a:off x="195263" y="2589213"/>
            <a:ext cx="1406525" cy="45085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FFFF00"/>
                </a:solidFill>
              </a:rPr>
              <a:t>DEVICES</a:t>
            </a:r>
          </a:p>
        </p:txBody>
      </p:sp>
      <p:pic>
        <p:nvPicPr>
          <p:cNvPr id="5152" name="Picture 63" descr="switch"/>
          <p:cNvPicPr>
            <a:picLocks noChangeAspect="1" noChangeArrowheads="1"/>
          </p:cNvPicPr>
          <p:nvPr/>
        </p:nvPicPr>
        <p:blipFill>
          <a:blip r:embed="rId6"/>
          <a:srcRect t="12381" b="7767"/>
          <a:stretch>
            <a:fillRect/>
          </a:stretch>
        </p:blipFill>
        <p:spPr bwMode="auto">
          <a:xfrm>
            <a:off x="608013" y="3130550"/>
            <a:ext cx="14001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3" name="Picture 64" descr="MEASAT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1984241">
            <a:off x="3430588" y="4930775"/>
            <a:ext cx="14922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54" name="Text Box 65"/>
          <p:cNvSpPr txBox="1">
            <a:spLocks noChangeArrowheads="1"/>
          </p:cNvSpPr>
          <p:nvPr/>
        </p:nvSpPr>
        <p:spPr bwMode="auto">
          <a:xfrm>
            <a:off x="5989638" y="4464050"/>
            <a:ext cx="1390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192.168.1.3</a:t>
            </a:r>
          </a:p>
        </p:txBody>
      </p:sp>
      <p:sp>
        <p:nvSpPr>
          <p:cNvPr id="5155" name="AutoShape 6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7813" y="5129213"/>
            <a:ext cx="3300412" cy="661987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56" name="AutoShape 6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0" y="2465388"/>
            <a:ext cx="2146300" cy="2376487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57" name="AutoShape 6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690813" y="0"/>
            <a:ext cx="3603625" cy="1563688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58" name="AutoShape 69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2465388" cy="1603375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16"/>
          <p:cNvGrpSpPr>
            <a:grpSpLocks/>
          </p:cNvGrpSpPr>
          <p:nvPr/>
        </p:nvGrpSpPr>
        <p:grpSpPr bwMode="auto">
          <a:xfrm>
            <a:off x="279400" y="247650"/>
            <a:ext cx="4681538" cy="3881438"/>
            <a:chOff x="733" y="137"/>
            <a:chExt cx="5006" cy="3946"/>
          </a:xfrm>
        </p:grpSpPr>
        <p:pic>
          <p:nvPicPr>
            <p:cNvPr id="6152" name="Picture 4" descr="acer-veriton-gt7600-400x24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78" y="137"/>
              <a:ext cx="1833" cy="1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3" name="Picture 5" descr="acer-veriton-gt7600-400x24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46" y="2984"/>
              <a:ext cx="1833" cy="1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4" name="Picture 6" descr="acer-veriton-gt7600-400x24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3" y="201"/>
              <a:ext cx="1833" cy="1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5" name="Picture 7" descr="acer-veriton-gt7600-400x24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61" y="2937"/>
              <a:ext cx="1833" cy="1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6" name="Picture 8" descr="switch"/>
            <p:cNvPicPr>
              <a:picLocks noChangeAspect="1" noChangeArrowheads="1"/>
            </p:cNvPicPr>
            <p:nvPr/>
          </p:nvPicPr>
          <p:blipFill>
            <a:blip r:embed="rId3"/>
            <a:srcRect l="2400" t="10475" r="5688" b="5634"/>
            <a:stretch>
              <a:fillRect/>
            </a:stretch>
          </p:blipFill>
          <p:spPr bwMode="auto">
            <a:xfrm>
              <a:off x="2158" y="1736"/>
              <a:ext cx="1451" cy="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7" name="Picture 9" descr="dell_server1"/>
            <p:cNvPicPr>
              <a:picLocks noChangeAspect="1" noChangeArrowheads="1"/>
            </p:cNvPicPr>
            <p:nvPr/>
          </p:nvPicPr>
          <p:blipFill>
            <a:blip r:embed="rId4"/>
            <a:srcRect r="10060"/>
            <a:stretch>
              <a:fillRect/>
            </a:stretch>
          </p:blipFill>
          <p:spPr bwMode="auto">
            <a:xfrm>
              <a:off x="4103" y="1192"/>
              <a:ext cx="1636" cy="1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58" name="Line 10"/>
            <p:cNvSpPr>
              <a:spLocks noChangeShapeType="1"/>
            </p:cNvSpPr>
            <p:nvPr/>
          </p:nvSpPr>
          <p:spPr bwMode="auto">
            <a:xfrm flipV="1">
              <a:off x="2057" y="2486"/>
              <a:ext cx="457" cy="46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Line 12"/>
            <p:cNvSpPr>
              <a:spLocks noChangeShapeType="1"/>
            </p:cNvSpPr>
            <p:nvPr/>
          </p:nvSpPr>
          <p:spPr bwMode="auto">
            <a:xfrm flipH="1" flipV="1">
              <a:off x="2094" y="1160"/>
              <a:ext cx="475" cy="7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Line 13"/>
            <p:cNvSpPr>
              <a:spLocks noChangeShapeType="1"/>
            </p:cNvSpPr>
            <p:nvPr/>
          </p:nvSpPr>
          <p:spPr bwMode="auto">
            <a:xfrm flipV="1">
              <a:off x="3365" y="1170"/>
              <a:ext cx="512" cy="69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Line 14"/>
            <p:cNvSpPr>
              <a:spLocks noChangeShapeType="1"/>
            </p:cNvSpPr>
            <p:nvPr/>
          </p:nvSpPr>
          <p:spPr bwMode="auto">
            <a:xfrm>
              <a:off x="3099" y="2268"/>
              <a:ext cx="576" cy="7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15"/>
            <p:cNvSpPr>
              <a:spLocks noChangeShapeType="1"/>
            </p:cNvSpPr>
            <p:nvPr/>
          </p:nvSpPr>
          <p:spPr bwMode="auto">
            <a:xfrm flipV="1">
              <a:off x="3593" y="2048"/>
              <a:ext cx="749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6147" name="Picture 17" descr="acer-veriton-gt7600-400x2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53063" y="4578350"/>
            <a:ext cx="3586162" cy="215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WordArt 18"/>
          <p:cNvSpPr>
            <a:spLocks noChangeArrowheads="1" noChangeShapeType="1" noTextEdit="1"/>
          </p:cNvSpPr>
          <p:nvPr/>
        </p:nvSpPr>
        <p:spPr bwMode="auto">
          <a:xfrm>
            <a:off x="398463" y="4841875"/>
            <a:ext cx="4184650" cy="817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Impact"/>
              </a:rPr>
              <a:t>Standalone</a:t>
            </a:r>
          </a:p>
        </p:txBody>
      </p:sp>
      <p:sp>
        <p:nvSpPr>
          <p:cNvPr id="6149" name="WordArt 19"/>
          <p:cNvSpPr>
            <a:spLocks noChangeArrowheads="1" noChangeShapeType="1" noTextEdit="1"/>
          </p:cNvSpPr>
          <p:nvPr/>
        </p:nvSpPr>
        <p:spPr bwMode="auto">
          <a:xfrm>
            <a:off x="5630863" y="288925"/>
            <a:ext cx="3140075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Impact"/>
              </a:rPr>
              <a:t>Network</a:t>
            </a:r>
          </a:p>
        </p:txBody>
      </p:sp>
      <p:sp>
        <p:nvSpPr>
          <p:cNvPr id="6150" name="Line 20"/>
          <p:cNvSpPr>
            <a:spLocks noChangeShapeType="1"/>
          </p:cNvSpPr>
          <p:nvPr/>
        </p:nvSpPr>
        <p:spPr bwMode="auto">
          <a:xfrm>
            <a:off x="0" y="4427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Rectangle 21"/>
          <p:cNvSpPr>
            <a:spLocks noChangeArrowheads="1"/>
          </p:cNvSpPr>
          <p:nvPr/>
        </p:nvSpPr>
        <p:spPr bwMode="auto">
          <a:xfrm>
            <a:off x="4645025" y="3255963"/>
            <a:ext cx="42814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3333CC"/>
                </a:solidFill>
              </a:rPr>
              <a:t>What the advantages of </a:t>
            </a:r>
          </a:p>
          <a:p>
            <a:pPr eaLnBrk="1" hangingPunct="1"/>
            <a:r>
              <a:rPr lang="en-US" sz="2800" b="1">
                <a:solidFill>
                  <a:srgbClr val="3333CC"/>
                </a:solidFill>
              </a:rPr>
              <a:t>computer network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304800" y="566738"/>
            <a:ext cx="8591550" cy="7969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531813" y="555625"/>
            <a:ext cx="7575550" cy="582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1" hangingPunct="1"/>
            <a:r>
              <a:rPr lang="en-US" sz="4400" b="1">
                <a:solidFill>
                  <a:schemeClr val="hlink"/>
                </a:solidFill>
              </a:rPr>
              <a:t>     </a:t>
            </a:r>
            <a:r>
              <a:rPr lang="en-US" sz="4400" b="1">
                <a:solidFill>
                  <a:srgbClr val="FFFF00"/>
                </a:solidFill>
              </a:rPr>
              <a:t>Advantages</a:t>
            </a:r>
            <a:r>
              <a:rPr lang="en-US" sz="4400" b="1">
                <a:solidFill>
                  <a:schemeClr val="bg1"/>
                </a:solidFill>
              </a:rPr>
              <a:t> of Network</a:t>
            </a:r>
          </a:p>
          <a:p>
            <a:pPr marL="342900" indent="-342900" eaLnBrk="1" hangingPunct="1"/>
            <a:endParaRPr lang="en-US" sz="4400" b="1"/>
          </a:p>
          <a:p>
            <a:pPr marL="342900" indent="-342900" eaLnBrk="1" hangingPunct="1">
              <a:buFontTx/>
              <a:buAutoNum type="arabicPeriod"/>
            </a:pPr>
            <a:r>
              <a:rPr lang="en-US" sz="3600" b="1"/>
              <a:t> </a:t>
            </a:r>
            <a:r>
              <a:rPr lang="en-US" sz="3600" b="1">
                <a:solidFill>
                  <a:srgbClr val="FF0066"/>
                </a:solidFill>
              </a:rPr>
              <a:t>Sharing of</a:t>
            </a:r>
            <a:r>
              <a:rPr lang="en-US" sz="3600" b="1"/>
              <a:t> peripheral devices.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en-US" sz="3600" b="1"/>
              <a:t> </a:t>
            </a:r>
            <a:r>
              <a:rPr lang="en-US" sz="3600" b="1">
                <a:solidFill>
                  <a:srgbClr val="FF0066"/>
                </a:solidFill>
              </a:rPr>
              <a:t>Sharing of </a:t>
            </a:r>
            <a:r>
              <a:rPr lang="en-US" sz="3600" b="1"/>
              <a:t>program/software.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en-US" sz="3600" b="1"/>
              <a:t> </a:t>
            </a:r>
            <a:r>
              <a:rPr lang="en-US" sz="3600" b="1">
                <a:solidFill>
                  <a:srgbClr val="FF0066"/>
                </a:solidFill>
              </a:rPr>
              <a:t>Sharing of</a:t>
            </a:r>
            <a:r>
              <a:rPr lang="en-US" sz="3600" b="1"/>
              <a:t> files.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en-US" sz="3600" b="1"/>
              <a:t> </a:t>
            </a:r>
            <a:r>
              <a:rPr lang="en-US" sz="3600" b="1">
                <a:solidFill>
                  <a:srgbClr val="FF0066"/>
                </a:solidFill>
              </a:rPr>
              <a:t>Sharing of</a:t>
            </a:r>
            <a:r>
              <a:rPr lang="en-US" sz="3600" b="1"/>
              <a:t> data.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en-US" sz="3600" b="1"/>
              <a:t> </a:t>
            </a:r>
            <a:r>
              <a:rPr lang="en-US" sz="3600" b="1">
                <a:solidFill>
                  <a:srgbClr val="FF0066"/>
                </a:solidFill>
              </a:rPr>
              <a:t>Sharing of</a:t>
            </a:r>
            <a:r>
              <a:rPr lang="en-US" sz="3600" b="1"/>
              <a:t> information.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en-US" sz="3600" b="1"/>
              <a:t> </a:t>
            </a:r>
            <a:r>
              <a:rPr lang="en-US" sz="3600" b="1">
                <a:solidFill>
                  <a:srgbClr val="FF0066"/>
                </a:solidFill>
              </a:rPr>
              <a:t>Sharing of</a:t>
            </a:r>
            <a:r>
              <a:rPr lang="en-US" sz="3600" b="1"/>
              <a:t> internet connection. 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en-US" sz="3600" b="1"/>
              <a:t> </a:t>
            </a:r>
            <a:r>
              <a:rPr lang="en-US" sz="3600" b="1">
                <a:solidFill>
                  <a:srgbClr val="FF0066"/>
                </a:solidFill>
              </a:rPr>
              <a:t>Access</a:t>
            </a:r>
            <a:r>
              <a:rPr lang="en-US" sz="3600" b="1"/>
              <a:t> to database.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en-US" sz="3600" b="1"/>
              <a:t> Better </a:t>
            </a:r>
            <a:r>
              <a:rPr lang="en-US" sz="3600" b="1">
                <a:solidFill>
                  <a:srgbClr val="FF0066"/>
                </a:solidFill>
              </a:rPr>
              <a:t>communication</a:t>
            </a:r>
            <a:r>
              <a:rPr lang="en-US" sz="3600" b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4"/>
          <p:cNvSpPr>
            <a:spLocks noChangeArrowheads="1" noChangeShapeType="1" noTextEdit="1"/>
          </p:cNvSpPr>
          <p:nvPr/>
        </p:nvSpPr>
        <p:spPr bwMode="auto">
          <a:xfrm>
            <a:off x="471488" y="242888"/>
            <a:ext cx="7985125" cy="1081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Impact"/>
              </a:rPr>
              <a:t>TYPE OF NETWORK</a:t>
            </a:r>
          </a:p>
        </p:txBody>
      </p:sp>
      <p:sp>
        <p:nvSpPr>
          <p:cNvPr id="8195" name="WordArt 5"/>
          <p:cNvSpPr>
            <a:spLocks noChangeArrowheads="1" noChangeShapeType="1" noTextEdit="1"/>
          </p:cNvSpPr>
          <p:nvPr/>
        </p:nvSpPr>
        <p:spPr bwMode="auto">
          <a:xfrm>
            <a:off x="1566863" y="1758950"/>
            <a:ext cx="1763712" cy="966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Impact"/>
              </a:rPr>
              <a:t>LAN</a:t>
            </a:r>
          </a:p>
        </p:txBody>
      </p:sp>
      <p:sp>
        <p:nvSpPr>
          <p:cNvPr id="8196" name="WordArt 6"/>
          <p:cNvSpPr>
            <a:spLocks noChangeArrowheads="1" noChangeShapeType="1" noTextEdit="1"/>
          </p:cNvSpPr>
          <p:nvPr/>
        </p:nvSpPr>
        <p:spPr bwMode="auto">
          <a:xfrm>
            <a:off x="1539875" y="4837113"/>
            <a:ext cx="2043113" cy="104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Impact"/>
              </a:rPr>
              <a:t>WAN</a:t>
            </a:r>
          </a:p>
        </p:txBody>
      </p:sp>
      <p:sp>
        <p:nvSpPr>
          <p:cNvPr id="8197" name="WordArt 7"/>
          <p:cNvSpPr>
            <a:spLocks noChangeArrowheads="1" noChangeShapeType="1" noTextEdit="1"/>
          </p:cNvSpPr>
          <p:nvPr/>
        </p:nvSpPr>
        <p:spPr bwMode="auto">
          <a:xfrm>
            <a:off x="1568450" y="3267075"/>
            <a:ext cx="2027238" cy="998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Impact"/>
              </a:rPr>
              <a:t>MAN</a:t>
            </a:r>
          </a:p>
        </p:txBody>
      </p:sp>
      <p:sp>
        <p:nvSpPr>
          <p:cNvPr id="8198" name="Oval 13"/>
          <p:cNvSpPr>
            <a:spLocks noChangeArrowheads="1"/>
          </p:cNvSpPr>
          <p:nvPr/>
        </p:nvSpPr>
        <p:spPr bwMode="auto">
          <a:xfrm>
            <a:off x="422275" y="1855788"/>
            <a:ext cx="808038" cy="80803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8199" name="Oval 14"/>
          <p:cNvSpPr>
            <a:spLocks noChangeArrowheads="1"/>
          </p:cNvSpPr>
          <p:nvPr/>
        </p:nvSpPr>
        <p:spPr bwMode="auto">
          <a:xfrm>
            <a:off x="415925" y="3346450"/>
            <a:ext cx="808038" cy="808038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8200" name="Oval 15"/>
          <p:cNvSpPr>
            <a:spLocks noChangeArrowheads="1"/>
          </p:cNvSpPr>
          <p:nvPr/>
        </p:nvSpPr>
        <p:spPr bwMode="auto">
          <a:xfrm>
            <a:off x="430213" y="4924425"/>
            <a:ext cx="808037" cy="808038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2281</TotalTime>
  <Words>126</Words>
  <Application>Microsoft Office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Masudur</cp:lastModifiedBy>
  <cp:revision>86</cp:revision>
  <dcterms:created xsi:type="dcterms:W3CDTF">2007-09-15T14:01:07Z</dcterms:created>
  <dcterms:modified xsi:type="dcterms:W3CDTF">2016-11-16T06:18:10Z</dcterms:modified>
</cp:coreProperties>
</file>